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9" r:id="rId4"/>
    <p:sldId id="311" r:id="rId5"/>
    <p:sldId id="312" r:id="rId6"/>
    <p:sldId id="313" r:id="rId7"/>
    <p:sldId id="314" r:id="rId8"/>
    <p:sldId id="315" r:id="rId9"/>
    <p:sldId id="319" r:id="rId10"/>
    <p:sldId id="316" r:id="rId11"/>
    <p:sldId id="317" r:id="rId12"/>
    <p:sldId id="318"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Impact" panose="020B0806030902050204" pitchFamily="34" charset="0"/>
      <p:regular r:id="rId37"/>
    </p:embeddedFont>
    <p:embeddedFont>
      <p:font typeface="UD Digi Kyokasho NP-B" panose="02020700000000000000" pitchFamily="18" charset="-128"/>
      <p:bold r:id="rId38"/>
    </p:embeddedFont>
    <p:embeddedFont>
      <p:font typeface="华文细黑" panose="02010600040101010101" pitchFamily="2" charset="-122"/>
      <p:regular r:id="rId39"/>
    </p:embeddedFont>
    <p:embeddedFont>
      <p:font typeface="微软雅黑" panose="020B0503020204020204" pitchFamily="34" charset="-122"/>
      <p:regular r:id="rId40"/>
      <p:bold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2">
          <p15:clr>
            <a:srgbClr val="A4A3A4"/>
          </p15:clr>
        </p15:guide>
        <p15:guide id="2" pos="29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5" autoAdjust="0"/>
    <p:restoredTop sz="94660"/>
  </p:normalViewPr>
  <p:slideViewPr>
    <p:cSldViewPr snapToGrid="0" showGuides="1">
      <p:cViewPr varScale="1">
        <p:scale>
          <a:sx n="106" d="100"/>
          <a:sy n="106" d="100"/>
        </p:scale>
        <p:origin x="77" y="206"/>
      </p:cViewPr>
      <p:guideLst>
        <p:guide orient="horz" pos="1582"/>
        <p:guide pos="29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3" cy="51435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3F87CF-3569-4A6D-ABE9-80B564D3AFB4}" type="datetimeFigureOut">
              <a:rPr lang="zh-CN" altLang="en-US" smtClean="0"/>
              <a:t>2021/12/30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431EDE2-ED55-47B1-BF0C-0EF98048EBB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3" cy="5143500"/>
          </a:xfrm>
          <a:prstGeom prst="rect">
            <a:avLst/>
          </a:prstGeom>
        </p:spPr>
      </p:pic>
      <p:sp>
        <p:nvSpPr>
          <p:cNvPr id="8" name="矩形 7"/>
          <p:cNvSpPr/>
          <p:nvPr userDrawn="1"/>
        </p:nvSpPr>
        <p:spPr>
          <a:xfrm>
            <a:off x="0" y="0"/>
            <a:ext cx="9144000" cy="718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3" cy="5143500"/>
          </a:xfrm>
          <a:prstGeom prst="rect">
            <a:avLst/>
          </a:prstGeom>
        </p:spPr>
      </p:pic>
      <p:sp>
        <p:nvSpPr>
          <p:cNvPr id="8" name="矩形 7"/>
          <p:cNvSpPr/>
          <p:nvPr userDrawn="1"/>
        </p:nvSpPr>
        <p:spPr>
          <a:xfrm>
            <a:off x="0" y="0"/>
            <a:ext cx="9144000" cy="718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1144" y="1211262"/>
            <a:ext cx="9144000" cy="2286000"/>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3" cy="5143500"/>
          </a:xfrm>
          <a:prstGeom prst="rect">
            <a:avLst/>
          </a:prstGeom>
        </p:spPr>
      </p:pic>
      <p:sp>
        <p:nvSpPr>
          <p:cNvPr id="2" name="矩形 1"/>
          <p:cNvSpPr/>
          <p:nvPr userDrawn="1"/>
        </p:nvSpPr>
        <p:spPr>
          <a:xfrm>
            <a:off x="0" y="1192696"/>
            <a:ext cx="9141713" cy="2544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9144000" cy="718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738158" y="1491566"/>
            <a:ext cx="3512829" cy="1942298"/>
          </a:xfrm>
        </p:spPr>
        <p:txBody>
          <a:bodyPr/>
          <a:lstStyle/>
          <a:p>
            <a:endParaRPr lang="zh-CN" altLang="en-US"/>
          </a:p>
        </p:txBody>
      </p:sp>
      <p:sp>
        <p:nvSpPr>
          <p:cNvPr id="5" name="图片占位符 2"/>
          <p:cNvSpPr>
            <a:spLocks noGrp="1"/>
          </p:cNvSpPr>
          <p:nvPr>
            <p:ph type="pic" sz="quarter" idx="11"/>
          </p:nvPr>
        </p:nvSpPr>
        <p:spPr>
          <a:xfrm>
            <a:off x="4940507" y="1491566"/>
            <a:ext cx="3512829" cy="1942298"/>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3" cy="5143500"/>
          </a:xfrm>
          <a:prstGeom prst="rect">
            <a:avLst/>
          </a:prstGeom>
        </p:spPr>
      </p:pic>
      <p:sp>
        <p:nvSpPr>
          <p:cNvPr id="9" name="矩形 8"/>
          <p:cNvSpPr/>
          <p:nvPr userDrawn="1"/>
        </p:nvSpPr>
        <p:spPr>
          <a:xfrm>
            <a:off x="3082087" y="1216927"/>
            <a:ext cx="2979826" cy="1647593"/>
          </a:xfrm>
          <a:prstGeom prst="rect">
            <a:avLst/>
          </a:prstGeom>
          <a:solidFill>
            <a:schemeClr val="accent1"/>
          </a:solidFill>
          <a:ln w="28575">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bg1"/>
              </a:solidFill>
              <a:latin typeface="+mj-ea"/>
              <a:ea typeface="+mj-ea"/>
            </a:endParaRPr>
          </a:p>
        </p:txBody>
      </p:sp>
      <p:sp>
        <p:nvSpPr>
          <p:cNvPr id="8" name="矩形 7"/>
          <p:cNvSpPr/>
          <p:nvPr userDrawn="1"/>
        </p:nvSpPr>
        <p:spPr>
          <a:xfrm>
            <a:off x="0" y="0"/>
            <a:ext cx="9144000" cy="718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0"/>
          </p:nvPr>
        </p:nvSpPr>
        <p:spPr>
          <a:xfrm>
            <a:off x="-1" y="1216927"/>
            <a:ext cx="2979827" cy="1647593"/>
          </a:xfrm>
        </p:spPr>
        <p:txBody>
          <a:bodyPr/>
          <a:lstStyle/>
          <a:p>
            <a:endParaRPr lang="zh-CN" altLang="en-US"/>
          </a:p>
        </p:txBody>
      </p:sp>
      <p:sp>
        <p:nvSpPr>
          <p:cNvPr id="5" name="图片占位符 2"/>
          <p:cNvSpPr>
            <a:spLocks noGrp="1"/>
          </p:cNvSpPr>
          <p:nvPr>
            <p:ph type="pic" sz="quarter" idx="11"/>
          </p:nvPr>
        </p:nvSpPr>
        <p:spPr>
          <a:xfrm>
            <a:off x="3082086" y="2976172"/>
            <a:ext cx="2979827" cy="1647593"/>
          </a:xfrm>
        </p:spPr>
        <p:txBody>
          <a:bodyPr/>
          <a:lstStyle/>
          <a:p>
            <a:endParaRPr lang="zh-CN" altLang="en-US"/>
          </a:p>
        </p:txBody>
      </p:sp>
      <p:sp>
        <p:nvSpPr>
          <p:cNvPr id="6" name="图片占位符 2"/>
          <p:cNvSpPr>
            <a:spLocks noGrp="1"/>
          </p:cNvSpPr>
          <p:nvPr>
            <p:ph type="pic" sz="quarter" idx="12"/>
          </p:nvPr>
        </p:nvSpPr>
        <p:spPr>
          <a:xfrm>
            <a:off x="6159259" y="1216927"/>
            <a:ext cx="2979827" cy="1647593"/>
          </a:xfrm>
        </p:spPr>
        <p:txBody>
          <a:bodyPr/>
          <a:lstStyle/>
          <a:p>
            <a:endParaRPr lang="zh-CN" altLang="en-US"/>
          </a:p>
        </p:txBody>
      </p:sp>
      <p:sp>
        <p:nvSpPr>
          <p:cNvPr id="2" name="矩形 1"/>
          <p:cNvSpPr/>
          <p:nvPr userDrawn="1"/>
        </p:nvSpPr>
        <p:spPr>
          <a:xfrm>
            <a:off x="0" y="2976172"/>
            <a:ext cx="2979826" cy="1647593"/>
          </a:xfrm>
          <a:prstGeom prst="rect">
            <a:avLst/>
          </a:prstGeom>
          <a:solidFill>
            <a:schemeClr val="accent1"/>
          </a:solidFill>
          <a:ln w="28575">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bg1"/>
              </a:solidFill>
              <a:latin typeface="+mj-ea"/>
              <a:ea typeface="+mj-ea"/>
            </a:endParaRPr>
          </a:p>
        </p:txBody>
      </p:sp>
      <p:sp>
        <p:nvSpPr>
          <p:cNvPr id="10" name="矩形 9"/>
          <p:cNvSpPr/>
          <p:nvPr userDrawn="1"/>
        </p:nvSpPr>
        <p:spPr>
          <a:xfrm>
            <a:off x="6159259" y="2976172"/>
            <a:ext cx="2979826" cy="1647593"/>
          </a:xfrm>
          <a:prstGeom prst="rect">
            <a:avLst/>
          </a:prstGeom>
          <a:solidFill>
            <a:schemeClr val="accent1"/>
          </a:solidFill>
          <a:ln w="28575">
            <a:solidFill>
              <a:schemeClr val="bg1"/>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schemeClr val="bg1"/>
              </a:solidFill>
              <a:latin typeface="+mj-ea"/>
              <a:ea typeface="+mj-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3F87CF-3569-4A6D-ABE9-80B564D3AFB4}" type="datetimeFigureOut">
              <a:rPr lang="zh-CN" altLang="en-US" smtClean="0"/>
              <a:t>2021/12/30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31EDE2-ED55-47B1-BF0C-0EF98048EBB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3F87CF-3569-4A6D-ABE9-80B564D3AFB4}" type="datetimeFigureOut">
              <a:rPr lang="zh-CN" altLang="en-US" smtClean="0"/>
              <a:t>2021/12/30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31EDE2-ED55-47B1-BF0C-0EF98048EBB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3F87CF-3569-4A6D-ABE9-80B564D3AFB4}" type="datetimeFigureOut">
              <a:rPr lang="zh-CN" altLang="en-US" smtClean="0"/>
              <a:t>2021/12/30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431EDE2-ED55-47B1-BF0C-0EF98048EBB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3F87CF-3569-4A6D-ABE9-80B564D3AFB4}" type="datetimeFigureOut">
              <a:rPr lang="zh-CN" altLang="en-US" smtClean="0"/>
              <a:t>2021/12/30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431EDE2-ED55-47B1-BF0C-0EF98048EBB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13F87CF-3569-4A6D-ABE9-80B564D3AFB4}" type="datetimeFigureOut">
              <a:rPr lang="zh-CN" altLang="en-US" smtClean="0"/>
              <a:t>2021/12/30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31EDE2-ED55-47B1-BF0C-0EF98048EBB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矩形 17"/>
          <p:cNvSpPr/>
          <p:nvPr/>
        </p:nvSpPr>
        <p:spPr bwMode="auto">
          <a:xfrm>
            <a:off x="870531" y="2871175"/>
            <a:ext cx="7223644" cy="400110"/>
          </a:xfrm>
          <a:prstGeom prst="rect">
            <a:avLst/>
          </a:prstGeom>
          <a:ln>
            <a:noFill/>
          </a:ln>
        </p:spPr>
        <p:txBody>
          <a:bodyPr wrap="none">
            <a:spAutoFit/>
          </a:bodyPr>
          <a:lstStyle/>
          <a:p>
            <a:pPr algn="ctr">
              <a:defRPr/>
            </a:pPr>
            <a:r>
              <a:rPr lang="en-US" altLang="zh-CN" sz="2000" b="1" kern="100" dirty="0">
                <a:effectLst/>
                <a:latin typeface="Times New Roman" panose="02020603050405020304" pitchFamily="18" charset="0"/>
                <a:ea typeface="宋体" panose="02010600030101010101" pitchFamily="2" charset="-122"/>
              </a:rPr>
              <a:t>License plate recognition based on target detection and semantic</a:t>
            </a:r>
            <a:endParaRPr lang="zh-CN" altLang="en-US" sz="4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2191512" y="3546597"/>
            <a:ext cx="4637562" cy="368300"/>
          </a:xfrm>
          <a:prstGeom prst="rect">
            <a:avLst/>
          </a:prstGeom>
          <a:ln>
            <a:noFill/>
          </a:ln>
        </p:spPr>
        <p:txBody>
          <a:bodyPr wrap="square">
            <a:spAutoFit/>
          </a:bodyPr>
          <a:lstStyle/>
          <a:p>
            <a:pPr algn="ctr"/>
            <a:r>
              <a:rPr lang="zh-CN" altLang="en-US"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曾子涵</a:t>
            </a:r>
          </a:p>
        </p:txBody>
      </p:sp>
      <p:pic>
        <p:nvPicPr>
          <p:cNvPr id="9" name="图片 8" descr="校徽_黑"/>
          <p:cNvPicPr>
            <a:picLocks noChangeAspect="1"/>
          </p:cNvPicPr>
          <p:nvPr/>
        </p:nvPicPr>
        <p:blipFill>
          <a:blip r:embed="rId2"/>
          <a:stretch>
            <a:fillRect/>
          </a:stretch>
        </p:blipFill>
        <p:spPr>
          <a:xfrm>
            <a:off x="3677285" y="1019810"/>
            <a:ext cx="1491615" cy="1491615"/>
          </a:xfrm>
          <a:prstGeom prst="rect">
            <a:avLst/>
          </a:prstGeom>
          <a:effectLst>
            <a:outerShdw blurRad="50800" dist="38100" dir="5400000" algn="t" rotWithShape="0">
              <a:prstClr val="black">
                <a:alpha val="40000"/>
              </a:prstClr>
            </a:outerShdw>
          </a:effectLst>
        </p:spPr>
      </p:pic>
      <p:grpSp>
        <p:nvGrpSpPr>
          <p:cNvPr id="14" name="组合 13"/>
          <p:cNvGrpSpPr/>
          <p:nvPr/>
        </p:nvGrpSpPr>
        <p:grpSpPr>
          <a:xfrm>
            <a:off x="-10160" y="0"/>
            <a:ext cx="9144000" cy="828040"/>
            <a:chOff x="-16" y="0"/>
            <a:chExt cx="14400" cy="1304"/>
          </a:xfrm>
        </p:grpSpPr>
        <p:sp>
          <p:nvSpPr>
            <p:cNvPr id="32" name="矩形 31"/>
            <p:cNvSpPr/>
            <p:nvPr/>
          </p:nvSpPr>
          <p:spPr>
            <a:xfrm>
              <a:off x="-16" y="0"/>
              <a:ext cx="14400" cy="1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CSE黑色透明"/>
            <p:cNvPicPr>
              <a:picLocks noChangeAspect="1"/>
            </p:cNvPicPr>
            <p:nvPr/>
          </p:nvPicPr>
          <p:blipFill>
            <a:blip r:embed="rId3">
              <a:biLevel thresh="50000"/>
            </a:blip>
            <a:stretch>
              <a:fillRect/>
            </a:stretch>
          </p:blipFill>
          <p:spPr>
            <a:xfrm>
              <a:off x="272" y="174"/>
              <a:ext cx="1316" cy="956"/>
            </a:xfrm>
            <a:prstGeom prst="rect">
              <a:avLst/>
            </a:prstGeom>
            <a:solidFill>
              <a:schemeClr val="bg1"/>
            </a:solidFill>
          </p:spPr>
        </p:pic>
        <p:sp>
          <p:nvSpPr>
            <p:cNvPr id="12" name="文本框 11"/>
            <p:cNvSpPr txBox="1"/>
            <p:nvPr/>
          </p:nvSpPr>
          <p:spPr>
            <a:xfrm>
              <a:off x="1935" y="362"/>
              <a:ext cx="5872" cy="582"/>
            </a:xfrm>
            <a:prstGeom prst="rect">
              <a:avLst/>
            </a:prstGeom>
            <a:noFill/>
          </p:spPr>
          <p:txBody>
            <a:bodyPr wrap="none" rtlCol="0">
              <a:spAutoFit/>
            </a:bodyPr>
            <a:lstStyle/>
            <a:p>
              <a:r>
                <a:rPr lang="en-US" altLang="zh-CN" dirty="0">
                  <a:solidFill>
                    <a:schemeClr val="bg1"/>
                  </a:solidFill>
                  <a:latin typeface="UD Digi Kyokasho NP-B" panose="02020700000000000000" pitchFamily="18" charset="-128"/>
                  <a:ea typeface="UD Digi Kyokasho NP-B" panose="02020700000000000000" pitchFamily="18" charset="-128"/>
                </a:rPr>
                <a:t>Intelligent control technology</a:t>
              </a:r>
              <a:endParaRPr lang="zh-CN" altLang="en-US" dirty="0">
                <a:solidFill>
                  <a:schemeClr val="bg1"/>
                </a:solidFill>
                <a:latin typeface="UD Digi Kyokasho NP-B" panose="02020700000000000000" pitchFamily="18" charset="-128"/>
                <a:ea typeface="UD Digi Kyokasho NP-B" panose="02020700000000000000" pitchFamily="18" charset="-128"/>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6210861"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Target detection algorithm ---- Training results</a:t>
            </a:r>
          </a:p>
        </p:txBody>
      </p:sp>
      <p:sp>
        <p:nvSpPr>
          <p:cNvPr id="9" name="文本框 8">
            <a:extLst>
              <a:ext uri="{FF2B5EF4-FFF2-40B4-BE49-F238E27FC236}">
                <a16:creationId xmlns:a16="http://schemas.microsoft.com/office/drawing/2014/main" id="{44F53F07-29FF-4A5E-98FE-A6AD0E44EF6C}"/>
              </a:ext>
            </a:extLst>
          </p:cNvPr>
          <p:cNvSpPr txBox="1"/>
          <p:nvPr/>
        </p:nvSpPr>
        <p:spPr>
          <a:xfrm>
            <a:off x="564777" y="979198"/>
            <a:ext cx="7516906" cy="923330"/>
          </a:xfrm>
          <a:prstGeom prst="rect">
            <a:avLst/>
          </a:prstGeom>
          <a:noFill/>
        </p:spPr>
        <p:txBody>
          <a:bodyPr wrap="square">
            <a:spAutoFit/>
          </a:bodyPr>
          <a:lstStyle/>
          <a:p>
            <a:r>
              <a:rPr lang="zh-CN" altLang="en-US" dirty="0"/>
              <a:t>This network is very time-consuming. After running on my classmate’s </a:t>
            </a:r>
            <a:r>
              <a:rPr lang="en-US" altLang="zh-CN" dirty="0"/>
              <a:t>RTX </a:t>
            </a:r>
            <a:r>
              <a:rPr lang="zh-CN" altLang="en-US" dirty="0"/>
              <a:t>3060ti for a day and a night, I got a model with a loss of 0.0691 in the training set and 0.0675 in the verification set</a:t>
            </a:r>
          </a:p>
        </p:txBody>
      </p:sp>
      <p:pic>
        <p:nvPicPr>
          <p:cNvPr id="10" name="图片 9">
            <a:extLst>
              <a:ext uri="{FF2B5EF4-FFF2-40B4-BE49-F238E27FC236}">
                <a16:creationId xmlns:a16="http://schemas.microsoft.com/office/drawing/2014/main" id="{501E9133-7F45-4F42-9C36-D0D7C39ABB10}"/>
              </a:ext>
            </a:extLst>
          </p:cNvPr>
          <p:cNvPicPr>
            <a:picLocks noChangeAspect="1"/>
          </p:cNvPicPr>
          <p:nvPr/>
        </p:nvPicPr>
        <p:blipFill>
          <a:blip r:embed="rId2"/>
          <a:stretch>
            <a:fillRect/>
          </a:stretch>
        </p:blipFill>
        <p:spPr>
          <a:xfrm>
            <a:off x="564777" y="2441825"/>
            <a:ext cx="2512695" cy="1598295"/>
          </a:xfrm>
          <a:prstGeom prst="rect">
            <a:avLst/>
          </a:prstGeom>
        </p:spPr>
      </p:pic>
      <p:pic>
        <p:nvPicPr>
          <p:cNvPr id="12" name="图片 11">
            <a:extLst>
              <a:ext uri="{FF2B5EF4-FFF2-40B4-BE49-F238E27FC236}">
                <a16:creationId xmlns:a16="http://schemas.microsoft.com/office/drawing/2014/main" id="{2D5DC06D-F613-4F9B-BF51-E3124A9E2100}"/>
              </a:ext>
            </a:extLst>
          </p:cNvPr>
          <p:cNvPicPr>
            <a:picLocks noChangeAspect="1"/>
          </p:cNvPicPr>
          <p:nvPr/>
        </p:nvPicPr>
        <p:blipFill>
          <a:blip r:embed="rId3"/>
          <a:stretch>
            <a:fillRect/>
          </a:stretch>
        </p:blipFill>
        <p:spPr>
          <a:xfrm>
            <a:off x="3315652" y="2673599"/>
            <a:ext cx="2512695" cy="1134745"/>
          </a:xfrm>
          <a:prstGeom prst="rect">
            <a:avLst/>
          </a:prstGeom>
        </p:spPr>
      </p:pic>
      <p:pic>
        <p:nvPicPr>
          <p:cNvPr id="13" name="图片 12">
            <a:extLst>
              <a:ext uri="{FF2B5EF4-FFF2-40B4-BE49-F238E27FC236}">
                <a16:creationId xmlns:a16="http://schemas.microsoft.com/office/drawing/2014/main" id="{E9AEDE8D-378B-460B-B5FB-71AD37EFAEC7}"/>
              </a:ext>
            </a:extLst>
          </p:cNvPr>
          <p:cNvPicPr>
            <a:picLocks noChangeAspect="1"/>
          </p:cNvPicPr>
          <p:nvPr/>
        </p:nvPicPr>
        <p:blipFill>
          <a:blip r:embed="rId4"/>
          <a:stretch>
            <a:fillRect/>
          </a:stretch>
        </p:blipFill>
        <p:spPr>
          <a:xfrm>
            <a:off x="6066528" y="2551679"/>
            <a:ext cx="2512695" cy="1256665"/>
          </a:xfrm>
          <a:prstGeom prst="rect">
            <a:avLst/>
          </a:prstGeom>
        </p:spPr>
      </p:pic>
    </p:spTree>
    <p:extLst>
      <p:ext uri="{BB962C8B-B14F-4D97-AF65-F5344CB8AC3E}">
        <p14:creationId xmlns:p14="http://schemas.microsoft.com/office/powerpoint/2010/main" val="294583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6210861"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Target detection algorithm ---- run into a stone wall</a:t>
            </a:r>
          </a:p>
        </p:txBody>
      </p:sp>
      <p:pic>
        <p:nvPicPr>
          <p:cNvPr id="8" name="图片 7">
            <a:extLst>
              <a:ext uri="{FF2B5EF4-FFF2-40B4-BE49-F238E27FC236}">
                <a16:creationId xmlns:a16="http://schemas.microsoft.com/office/drawing/2014/main" id="{C807E25C-6648-4CA9-B323-EAA4CCF22800}"/>
              </a:ext>
            </a:extLst>
          </p:cNvPr>
          <p:cNvPicPr>
            <a:picLocks noChangeAspect="1"/>
          </p:cNvPicPr>
          <p:nvPr/>
        </p:nvPicPr>
        <p:blipFill>
          <a:blip r:embed="rId2"/>
          <a:stretch>
            <a:fillRect/>
          </a:stretch>
        </p:blipFill>
        <p:spPr>
          <a:xfrm>
            <a:off x="1232032" y="1172865"/>
            <a:ext cx="2512695" cy="1637030"/>
          </a:xfrm>
          <a:prstGeom prst="rect">
            <a:avLst/>
          </a:prstGeom>
        </p:spPr>
      </p:pic>
      <p:pic>
        <p:nvPicPr>
          <p:cNvPr id="11" name="图片 10">
            <a:extLst>
              <a:ext uri="{FF2B5EF4-FFF2-40B4-BE49-F238E27FC236}">
                <a16:creationId xmlns:a16="http://schemas.microsoft.com/office/drawing/2014/main" id="{0CCB102A-CD21-474F-BCCA-1CCAB2867151}"/>
              </a:ext>
            </a:extLst>
          </p:cNvPr>
          <p:cNvPicPr>
            <a:picLocks noChangeAspect="1"/>
          </p:cNvPicPr>
          <p:nvPr/>
        </p:nvPicPr>
        <p:blipFill>
          <a:blip r:embed="rId3"/>
          <a:stretch>
            <a:fillRect/>
          </a:stretch>
        </p:blipFill>
        <p:spPr>
          <a:xfrm>
            <a:off x="5137057" y="1547081"/>
            <a:ext cx="1895475" cy="1247775"/>
          </a:xfrm>
          <a:prstGeom prst="rect">
            <a:avLst/>
          </a:prstGeom>
        </p:spPr>
      </p:pic>
      <p:sp>
        <p:nvSpPr>
          <p:cNvPr id="14" name="文本框 13">
            <a:extLst>
              <a:ext uri="{FF2B5EF4-FFF2-40B4-BE49-F238E27FC236}">
                <a16:creationId xmlns:a16="http://schemas.microsoft.com/office/drawing/2014/main" id="{0811CFFD-B2CF-4FBC-B716-B3D9B81DD3FB}"/>
              </a:ext>
            </a:extLst>
          </p:cNvPr>
          <p:cNvSpPr txBox="1"/>
          <p:nvPr/>
        </p:nvSpPr>
        <p:spPr>
          <a:xfrm>
            <a:off x="1095935" y="3249057"/>
            <a:ext cx="6400800" cy="1477328"/>
          </a:xfrm>
          <a:prstGeom prst="rect">
            <a:avLst/>
          </a:prstGeom>
          <a:noFill/>
        </p:spPr>
        <p:txBody>
          <a:bodyPr wrap="square">
            <a:spAutoFit/>
          </a:bodyPr>
          <a:lstStyle/>
          <a:p>
            <a:r>
              <a:rPr lang="en-US" altLang="zh-CN" dirty="0"/>
              <a:t>My initial idea was to obtain the approximate location of the license plate through target detection, and then obtain the four vertices of the license plate through edge detection. However, for the license plate with too large tilt angle, it will cause a lot of interference and it is difficult to locate the vertex</a:t>
            </a:r>
            <a:endParaRPr lang="zh-CN" altLang="en-US" dirty="0"/>
          </a:p>
        </p:txBody>
      </p:sp>
    </p:spTree>
    <p:extLst>
      <p:ext uri="{BB962C8B-B14F-4D97-AF65-F5344CB8AC3E}">
        <p14:creationId xmlns:p14="http://schemas.microsoft.com/office/powerpoint/2010/main" val="86724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6210861"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Semantic segmentation algorithm</a:t>
            </a:r>
          </a:p>
        </p:txBody>
      </p:sp>
      <p:pic>
        <p:nvPicPr>
          <p:cNvPr id="7" name="图片 6">
            <a:extLst>
              <a:ext uri="{FF2B5EF4-FFF2-40B4-BE49-F238E27FC236}">
                <a16:creationId xmlns:a16="http://schemas.microsoft.com/office/drawing/2014/main" id="{9B26CD94-3F4D-4742-A4A3-D440EED70598}"/>
              </a:ext>
            </a:extLst>
          </p:cNvPr>
          <p:cNvPicPr>
            <a:picLocks noChangeAspect="1"/>
          </p:cNvPicPr>
          <p:nvPr/>
        </p:nvPicPr>
        <p:blipFill>
          <a:blip r:embed="rId2"/>
          <a:stretch>
            <a:fillRect/>
          </a:stretch>
        </p:blipFill>
        <p:spPr>
          <a:xfrm>
            <a:off x="747992" y="1939303"/>
            <a:ext cx="3448219" cy="999522"/>
          </a:xfrm>
          <a:prstGeom prst="rect">
            <a:avLst/>
          </a:prstGeom>
        </p:spPr>
      </p:pic>
      <p:sp>
        <p:nvSpPr>
          <p:cNvPr id="9" name="文本框 8">
            <a:extLst>
              <a:ext uri="{FF2B5EF4-FFF2-40B4-BE49-F238E27FC236}">
                <a16:creationId xmlns:a16="http://schemas.microsoft.com/office/drawing/2014/main" id="{BB520002-78F4-474D-BB73-7952F77EA1F1}"/>
              </a:ext>
            </a:extLst>
          </p:cNvPr>
          <p:cNvSpPr txBox="1"/>
          <p:nvPr/>
        </p:nvSpPr>
        <p:spPr>
          <a:xfrm>
            <a:off x="663711" y="872110"/>
            <a:ext cx="7679238" cy="923330"/>
          </a:xfrm>
          <a:prstGeom prst="rect">
            <a:avLst/>
          </a:prstGeom>
          <a:noFill/>
        </p:spPr>
        <p:txBody>
          <a:bodyPr wrap="square">
            <a:spAutoFit/>
          </a:bodyPr>
          <a:lstStyle/>
          <a:p>
            <a:r>
              <a:rPr lang="zh-CN" altLang="en-US" dirty="0"/>
              <a:t>If the target detection algorithm can tell us that there is a car and a person in the left picture, the semantic segmentation algorithm can accurately tell us which pixel in the picture is a car and which pixel is a person.</a:t>
            </a:r>
          </a:p>
        </p:txBody>
      </p:sp>
      <p:pic>
        <p:nvPicPr>
          <p:cNvPr id="10" name="图片 9">
            <a:extLst>
              <a:ext uri="{FF2B5EF4-FFF2-40B4-BE49-F238E27FC236}">
                <a16:creationId xmlns:a16="http://schemas.microsoft.com/office/drawing/2014/main" id="{BEFD381A-A5B3-492E-B870-2EBCADEE3D1E}"/>
              </a:ext>
            </a:extLst>
          </p:cNvPr>
          <p:cNvPicPr>
            <a:picLocks noChangeAspect="1"/>
          </p:cNvPicPr>
          <p:nvPr/>
        </p:nvPicPr>
        <p:blipFill>
          <a:blip r:embed="rId3"/>
          <a:stretch>
            <a:fillRect/>
          </a:stretch>
        </p:blipFill>
        <p:spPr>
          <a:xfrm>
            <a:off x="683882" y="3488780"/>
            <a:ext cx="4713543" cy="1392502"/>
          </a:xfrm>
          <a:prstGeom prst="rect">
            <a:avLst/>
          </a:prstGeom>
        </p:spPr>
      </p:pic>
      <p:sp>
        <p:nvSpPr>
          <p:cNvPr id="12" name="文本框 11">
            <a:extLst>
              <a:ext uri="{FF2B5EF4-FFF2-40B4-BE49-F238E27FC236}">
                <a16:creationId xmlns:a16="http://schemas.microsoft.com/office/drawing/2014/main" id="{C41B5CB0-EA57-4924-9F10-FAF94CC51829}"/>
              </a:ext>
            </a:extLst>
          </p:cNvPr>
          <p:cNvSpPr txBox="1"/>
          <p:nvPr/>
        </p:nvSpPr>
        <p:spPr>
          <a:xfrm>
            <a:off x="663711" y="3082688"/>
            <a:ext cx="4572000" cy="369332"/>
          </a:xfrm>
          <a:prstGeom prst="rect">
            <a:avLst/>
          </a:prstGeom>
          <a:noFill/>
        </p:spPr>
        <p:txBody>
          <a:bodyPr wrap="square">
            <a:spAutoFit/>
          </a:bodyPr>
          <a:lstStyle/>
          <a:p>
            <a:r>
              <a:rPr lang="zh-CN" altLang="en-US" dirty="0"/>
              <a:t>General process</a:t>
            </a:r>
            <a:r>
              <a:rPr lang="en-US" altLang="zh-CN" dirty="0"/>
              <a:t>:</a:t>
            </a:r>
            <a:endParaRPr lang="zh-CN" altLang="en-US" dirty="0"/>
          </a:p>
        </p:txBody>
      </p:sp>
    </p:spTree>
    <p:extLst>
      <p:ext uri="{BB962C8B-B14F-4D97-AF65-F5344CB8AC3E}">
        <p14:creationId xmlns:p14="http://schemas.microsoft.com/office/powerpoint/2010/main" val="3532354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414373"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Semantic segmentation algorithm ---- Data preprocessing</a:t>
            </a:r>
          </a:p>
        </p:txBody>
      </p:sp>
      <p:sp>
        <p:nvSpPr>
          <p:cNvPr id="11" name="文本框 10">
            <a:extLst>
              <a:ext uri="{FF2B5EF4-FFF2-40B4-BE49-F238E27FC236}">
                <a16:creationId xmlns:a16="http://schemas.microsoft.com/office/drawing/2014/main" id="{663CEC70-8502-4D4D-987E-5F76404D2893}"/>
              </a:ext>
            </a:extLst>
          </p:cNvPr>
          <p:cNvSpPr txBox="1"/>
          <p:nvPr/>
        </p:nvSpPr>
        <p:spPr>
          <a:xfrm>
            <a:off x="477370" y="999368"/>
            <a:ext cx="8155641" cy="923330"/>
          </a:xfrm>
          <a:prstGeom prst="rect">
            <a:avLst/>
          </a:prstGeom>
          <a:noFill/>
        </p:spPr>
        <p:txBody>
          <a:bodyPr wrap="square">
            <a:spAutoFit/>
          </a:bodyPr>
          <a:lstStyle/>
          <a:p>
            <a:r>
              <a:rPr lang="zh-CN" altLang="en-US" dirty="0"/>
              <a:t>In order to obtain the pixel information of the license plate position, I modified the previous analysis code and marked the pixel value corresponding to the license plate as 255. The final effect is as follows</a:t>
            </a:r>
            <a:r>
              <a:rPr lang="en-US" altLang="zh-CN" dirty="0"/>
              <a:t>.</a:t>
            </a:r>
            <a:endParaRPr lang="zh-CN" altLang="en-US" dirty="0"/>
          </a:p>
        </p:txBody>
      </p:sp>
      <p:pic>
        <p:nvPicPr>
          <p:cNvPr id="13" name="图片 12">
            <a:extLst>
              <a:ext uri="{FF2B5EF4-FFF2-40B4-BE49-F238E27FC236}">
                <a16:creationId xmlns:a16="http://schemas.microsoft.com/office/drawing/2014/main" id="{98036342-6796-4532-A371-B67E5B6E6773}"/>
              </a:ext>
            </a:extLst>
          </p:cNvPr>
          <p:cNvPicPr>
            <a:picLocks noChangeAspect="1"/>
          </p:cNvPicPr>
          <p:nvPr/>
        </p:nvPicPr>
        <p:blipFill>
          <a:blip r:embed="rId2"/>
          <a:stretch>
            <a:fillRect/>
          </a:stretch>
        </p:blipFill>
        <p:spPr>
          <a:xfrm>
            <a:off x="477370" y="2019636"/>
            <a:ext cx="4788144" cy="2693558"/>
          </a:xfrm>
          <a:prstGeom prst="rect">
            <a:avLst/>
          </a:prstGeom>
        </p:spPr>
      </p:pic>
      <p:pic>
        <p:nvPicPr>
          <p:cNvPr id="4" name="图片 3">
            <a:extLst>
              <a:ext uri="{FF2B5EF4-FFF2-40B4-BE49-F238E27FC236}">
                <a16:creationId xmlns:a16="http://schemas.microsoft.com/office/drawing/2014/main" id="{5BEDB02E-E1FA-4058-8CF8-94F3D3117E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9489" y="2212041"/>
            <a:ext cx="1552440" cy="2501153"/>
          </a:xfrm>
          <a:prstGeom prst="rect">
            <a:avLst/>
          </a:prstGeom>
        </p:spPr>
      </p:pic>
      <p:pic>
        <p:nvPicPr>
          <p:cNvPr id="6" name="图片 5">
            <a:extLst>
              <a:ext uri="{FF2B5EF4-FFF2-40B4-BE49-F238E27FC236}">
                <a16:creationId xmlns:a16="http://schemas.microsoft.com/office/drawing/2014/main" id="{B36007C1-B1C9-4826-A1F6-B708E0359E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1744" y="2212039"/>
            <a:ext cx="1552440" cy="2501154"/>
          </a:xfrm>
          <a:prstGeom prst="rect">
            <a:avLst/>
          </a:prstGeom>
        </p:spPr>
      </p:pic>
    </p:spTree>
    <p:extLst>
      <p:ext uri="{BB962C8B-B14F-4D97-AF65-F5344CB8AC3E}">
        <p14:creationId xmlns:p14="http://schemas.microsoft.com/office/powerpoint/2010/main" val="403993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078196"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Semantic segmentation algorithm ---- network structure</a:t>
            </a:r>
          </a:p>
        </p:txBody>
      </p:sp>
      <p:pic>
        <p:nvPicPr>
          <p:cNvPr id="2050" name="Picture 2" descr="在这里插入图片描述">
            <a:extLst>
              <a:ext uri="{FF2B5EF4-FFF2-40B4-BE49-F238E27FC236}">
                <a16:creationId xmlns:a16="http://schemas.microsoft.com/office/drawing/2014/main" id="{59009E7E-6015-4A56-9297-7C0F2F2B2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992" y="1611968"/>
            <a:ext cx="7530353" cy="2963770"/>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6D088A64-CF05-40C4-BD01-A65FF290D2C5}"/>
              </a:ext>
            </a:extLst>
          </p:cNvPr>
          <p:cNvSpPr txBox="1"/>
          <p:nvPr/>
        </p:nvSpPr>
        <p:spPr>
          <a:xfrm>
            <a:off x="683882" y="1056308"/>
            <a:ext cx="4572000" cy="369332"/>
          </a:xfrm>
          <a:prstGeom prst="rect">
            <a:avLst/>
          </a:prstGeom>
          <a:noFill/>
        </p:spPr>
        <p:txBody>
          <a:bodyPr wrap="square">
            <a:spAutoFit/>
          </a:bodyPr>
          <a:lstStyle/>
          <a:p>
            <a:r>
              <a:rPr lang="zh-CN" altLang="en-US" dirty="0"/>
              <a:t>UNET network structure</a:t>
            </a:r>
          </a:p>
        </p:txBody>
      </p:sp>
    </p:spTree>
    <p:extLst>
      <p:ext uri="{BB962C8B-B14F-4D97-AF65-F5344CB8AC3E}">
        <p14:creationId xmlns:p14="http://schemas.microsoft.com/office/powerpoint/2010/main" val="3030806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078196"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Semantic segmentation algorithm ---- Training results</a:t>
            </a:r>
          </a:p>
        </p:txBody>
      </p:sp>
      <p:pic>
        <p:nvPicPr>
          <p:cNvPr id="5" name="图片 4">
            <a:extLst>
              <a:ext uri="{FF2B5EF4-FFF2-40B4-BE49-F238E27FC236}">
                <a16:creationId xmlns:a16="http://schemas.microsoft.com/office/drawing/2014/main" id="{BA84A9D2-BD31-4617-B256-93E575F8949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069" y="936886"/>
            <a:ext cx="2512695" cy="1884680"/>
          </a:xfrm>
          <a:prstGeom prst="rect">
            <a:avLst/>
          </a:prstGeom>
          <a:noFill/>
          <a:ln>
            <a:noFill/>
          </a:ln>
        </p:spPr>
      </p:pic>
      <p:pic>
        <p:nvPicPr>
          <p:cNvPr id="6" name="图片 5">
            <a:extLst>
              <a:ext uri="{FF2B5EF4-FFF2-40B4-BE49-F238E27FC236}">
                <a16:creationId xmlns:a16="http://schemas.microsoft.com/office/drawing/2014/main" id="{7B1F1F9D-0549-4EB1-81CF-404EC81AB0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69" y="2918328"/>
            <a:ext cx="2512695" cy="1884680"/>
          </a:xfrm>
          <a:prstGeom prst="rect">
            <a:avLst/>
          </a:prstGeom>
          <a:noFill/>
          <a:ln>
            <a:noFill/>
          </a:ln>
        </p:spPr>
      </p:pic>
      <p:pic>
        <p:nvPicPr>
          <p:cNvPr id="7" name="图片 6">
            <a:extLst>
              <a:ext uri="{FF2B5EF4-FFF2-40B4-BE49-F238E27FC236}">
                <a16:creationId xmlns:a16="http://schemas.microsoft.com/office/drawing/2014/main" id="{18DD9F6C-2960-47E5-9ECA-C79C9EA640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8414" y="1879226"/>
            <a:ext cx="2512695" cy="2512695"/>
          </a:xfrm>
          <a:prstGeom prst="rect">
            <a:avLst/>
          </a:prstGeom>
          <a:noFill/>
          <a:ln>
            <a:noFill/>
          </a:ln>
        </p:spPr>
      </p:pic>
      <p:pic>
        <p:nvPicPr>
          <p:cNvPr id="8" name="图片 7">
            <a:extLst>
              <a:ext uri="{FF2B5EF4-FFF2-40B4-BE49-F238E27FC236}">
                <a16:creationId xmlns:a16="http://schemas.microsoft.com/office/drawing/2014/main" id="{281E6252-E92E-4D2E-A907-D5AC1F3034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30759" y="1879226"/>
            <a:ext cx="2512695" cy="2512695"/>
          </a:xfrm>
          <a:prstGeom prst="rect">
            <a:avLst/>
          </a:prstGeom>
          <a:noFill/>
          <a:ln>
            <a:noFill/>
          </a:ln>
        </p:spPr>
      </p:pic>
      <p:sp>
        <p:nvSpPr>
          <p:cNvPr id="2" name="文本框 1">
            <a:extLst>
              <a:ext uri="{FF2B5EF4-FFF2-40B4-BE49-F238E27FC236}">
                <a16:creationId xmlns:a16="http://schemas.microsoft.com/office/drawing/2014/main" id="{192C093C-2F77-4652-ADD4-F027CB532F21}"/>
              </a:ext>
            </a:extLst>
          </p:cNvPr>
          <p:cNvSpPr txBox="1"/>
          <p:nvPr/>
        </p:nvSpPr>
        <p:spPr>
          <a:xfrm>
            <a:off x="4190152" y="4391921"/>
            <a:ext cx="619080" cy="338554"/>
          </a:xfrm>
          <a:prstGeom prst="rect">
            <a:avLst/>
          </a:prstGeom>
          <a:noFill/>
        </p:spPr>
        <p:txBody>
          <a:bodyPr wrap="none" rtlCol="0">
            <a:spAutoFit/>
          </a:bodyPr>
          <a:lstStyle/>
          <a:p>
            <a:r>
              <a:rPr lang="en-US" altLang="zh-CN" sz="1600" dirty="0"/>
              <a:t>input</a:t>
            </a:r>
            <a:endParaRPr lang="zh-CN" altLang="en-US" sz="1600" dirty="0"/>
          </a:p>
        </p:txBody>
      </p:sp>
      <p:sp>
        <p:nvSpPr>
          <p:cNvPr id="10" name="文本框 9">
            <a:extLst>
              <a:ext uri="{FF2B5EF4-FFF2-40B4-BE49-F238E27FC236}">
                <a16:creationId xmlns:a16="http://schemas.microsoft.com/office/drawing/2014/main" id="{4672E5AA-FACC-4A1D-BF0B-A3A034D3178D}"/>
              </a:ext>
            </a:extLst>
          </p:cNvPr>
          <p:cNvSpPr txBox="1"/>
          <p:nvPr/>
        </p:nvSpPr>
        <p:spPr>
          <a:xfrm>
            <a:off x="7287458" y="4391921"/>
            <a:ext cx="748923" cy="338554"/>
          </a:xfrm>
          <a:prstGeom prst="rect">
            <a:avLst/>
          </a:prstGeom>
          <a:noFill/>
        </p:spPr>
        <p:txBody>
          <a:bodyPr wrap="none" rtlCol="0">
            <a:spAutoFit/>
          </a:bodyPr>
          <a:lstStyle/>
          <a:p>
            <a:r>
              <a:rPr lang="en-US" altLang="zh-CN" sz="1600" dirty="0"/>
              <a:t>output</a:t>
            </a:r>
            <a:endParaRPr lang="zh-CN" altLang="en-US" sz="1600" dirty="0"/>
          </a:p>
        </p:txBody>
      </p:sp>
    </p:spTree>
    <p:extLst>
      <p:ext uri="{BB962C8B-B14F-4D97-AF65-F5344CB8AC3E}">
        <p14:creationId xmlns:p14="http://schemas.microsoft.com/office/powerpoint/2010/main" val="973640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078196"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License plate corner extraction</a:t>
            </a:r>
          </a:p>
        </p:txBody>
      </p:sp>
      <p:sp>
        <p:nvSpPr>
          <p:cNvPr id="11" name="文本框 10">
            <a:extLst>
              <a:ext uri="{FF2B5EF4-FFF2-40B4-BE49-F238E27FC236}">
                <a16:creationId xmlns:a16="http://schemas.microsoft.com/office/drawing/2014/main" id="{235793E5-6C4A-40CF-BA93-5274C3523074}"/>
              </a:ext>
            </a:extLst>
          </p:cNvPr>
          <p:cNvSpPr txBox="1"/>
          <p:nvPr/>
        </p:nvSpPr>
        <p:spPr>
          <a:xfrm>
            <a:off x="719430" y="1007016"/>
            <a:ext cx="7241240" cy="1477328"/>
          </a:xfrm>
          <a:prstGeom prst="rect">
            <a:avLst/>
          </a:prstGeom>
          <a:noFill/>
        </p:spPr>
        <p:txBody>
          <a:bodyPr wrap="square">
            <a:spAutoFit/>
          </a:bodyPr>
          <a:lstStyle/>
          <a:p>
            <a:r>
              <a:rPr lang="zh-CN" altLang="en-US" dirty="0"/>
              <a:t>In order to obtain corner information in the experiment, my first idea is to </a:t>
            </a:r>
            <a:r>
              <a:rPr lang="en-US" altLang="zh-CN" dirty="0"/>
              <a:t>use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cv2.boundingRect </a:t>
            </a:r>
            <a:r>
              <a:rPr lang="en-US" altLang="zh-CN" dirty="0"/>
              <a:t>to </a:t>
            </a:r>
            <a:r>
              <a:rPr lang="zh-CN" altLang="en-US" dirty="0"/>
              <a:t>obtains the minimum circumscribed rectangle of the license plate. At this time, you can imagine that the rectangle is composed of four parts. Start from the vertex of each part and look outside for whether there is an intersection. The final results are as follows:</a:t>
            </a:r>
          </a:p>
        </p:txBody>
      </p:sp>
      <p:pic>
        <p:nvPicPr>
          <p:cNvPr id="12" name="图片 11">
            <a:extLst>
              <a:ext uri="{FF2B5EF4-FFF2-40B4-BE49-F238E27FC236}">
                <a16:creationId xmlns:a16="http://schemas.microsoft.com/office/drawing/2014/main" id="{804144CF-B19F-4820-9A21-A3888C99798E}"/>
              </a:ext>
            </a:extLst>
          </p:cNvPr>
          <p:cNvPicPr>
            <a:picLocks noChangeAspect="1"/>
          </p:cNvPicPr>
          <p:nvPr/>
        </p:nvPicPr>
        <p:blipFill>
          <a:blip r:embed="rId2"/>
          <a:stretch>
            <a:fillRect/>
          </a:stretch>
        </p:blipFill>
        <p:spPr>
          <a:xfrm>
            <a:off x="6130516" y="2571750"/>
            <a:ext cx="2152202" cy="2276090"/>
          </a:xfrm>
          <a:prstGeom prst="rect">
            <a:avLst/>
          </a:prstGeom>
        </p:spPr>
      </p:pic>
      <p:pic>
        <p:nvPicPr>
          <p:cNvPr id="13" name="图片 12">
            <a:extLst>
              <a:ext uri="{FF2B5EF4-FFF2-40B4-BE49-F238E27FC236}">
                <a16:creationId xmlns:a16="http://schemas.microsoft.com/office/drawing/2014/main" id="{15944271-1DC4-47A9-B1BF-3D20D4D9ACB1}"/>
              </a:ext>
            </a:extLst>
          </p:cNvPr>
          <p:cNvPicPr>
            <a:picLocks noChangeAspect="1"/>
          </p:cNvPicPr>
          <p:nvPr/>
        </p:nvPicPr>
        <p:blipFill>
          <a:blip r:embed="rId3"/>
          <a:stretch>
            <a:fillRect/>
          </a:stretch>
        </p:blipFill>
        <p:spPr>
          <a:xfrm>
            <a:off x="3407916" y="2540988"/>
            <a:ext cx="2152202" cy="2293434"/>
          </a:xfrm>
          <a:prstGeom prst="rect">
            <a:avLst/>
          </a:prstGeom>
        </p:spPr>
      </p:pic>
      <p:pic>
        <p:nvPicPr>
          <p:cNvPr id="14" name="图片 13">
            <a:extLst>
              <a:ext uri="{FF2B5EF4-FFF2-40B4-BE49-F238E27FC236}">
                <a16:creationId xmlns:a16="http://schemas.microsoft.com/office/drawing/2014/main" id="{7EE4030D-C447-440C-8F58-7417A6FEB45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430" y="2716334"/>
            <a:ext cx="2118088" cy="2118088"/>
          </a:xfrm>
          <a:prstGeom prst="rect">
            <a:avLst/>
          </a:prstGeom>
          <a:noFill/>
          <a:ln>
            <a:noFill/>
          </a:ln>
        </p:spPr>
      </p:pic>
    </p:spTree>
    <p:extLst>
      <p:ext uri="{BB962C8B-B14F-4D97-AF65-F5344CB8AC3E}">
        <p14:creationId xmlns:p14="http://schemas.microsoft.com/office/powerpoint/2010/main" val="2806251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078196"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Tilt correction</a:t>
            </a:r>
          </a:p>
        </p:txBody>
      </p:sp>
      <p:pic>
        <p:nvPicPr>
          <p:cNvPr id="8" name="图片 7">
            <a:extLst>
              <a:ext uri="{FF2B5EF4-FFF2-40B4-BE49-F238E27FC236}">
                <a16:creationId xmlns:a16="http://schemas.microsoft.com/office/drawing/2014/main" id="{0EC5CF67-7384-481F-8E45-EAD369235834}"/>
              </a:ext>
            </a:extLst>
          </p:cNvPr>
          <p:cNvPicPr>
            <a:picLocks noChangeAspect="1"/>
          </p:cNvPicPr>
          <p:nvPr/>
        </p:nvPicPr>
        <p:blipFill>
          <a:blip r:embed="rId2"/>
          <a:stretch>
            <a:fillRect/>
          </a:stretch>
        </p:blipFill>
        <p:spPr>
          <a:xfrm>
            <a:off x="5386499" y="1500450"/>
            <a:ext cx="2512695" cy="1194435"/>
          </a:xfrm>
          <a:prstGeom prst="rect">
            <a:avLst/>
          </a:prstGeom>
        </p:spPr>
      </p:pic>
      <p:pic>
        <p:nvPicPr>
          <p:cNvPr id="3" name="图片 2">
            <a:extLst>
              <a:ext uri="{FF2B5EF4-FFF2-40B4-BE49-F238E27FC236}">
                <a16:creationId xmlns:a16="http://schemas.microsoft.com/office/drawing/2014/main" id="{7830964F-50C7-43C0-AFC0-279905FAB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992" y="836469"/>
            <a:ext cx="3194614" cy="3194614"/>
          </a:xfrm>
          <a:prstGeom prst="rect">
            <a:avLst/>
          </a:prstGeom>
        </p:spPr>
      </p:pic>
      <p:sp>
        <p:nvSpPr>
          <p:cNvPr id="4" name="箭头: 下 3">
            <a:extLst>
              <a:ext uri="{FF2B5EF4-FFF2-40B4-BE49-F238E27FC236}">
                <a16:creationId xmlns:a16="http://schemas.microsoft.com/office/drawing/2014/main" id="{B5D40E52-AD3B-447E-ACC3-E314847DAE8A}"/>
              </a:ext>
            </a:extLst>
          </p:cNvPr>
          <p:cNvSpPr/>
          <p:nvPr/>
        </p:nvSpPr>
        <p:spPr>
          <a:xfrm rot="16200000">
            <a:off x="4414521" y="1785024"/>
            <a:ext cx="500063" cy="6252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4E1ADBC8-5022-4F86-A8EE-A735CA6D40B8}"/>
              </a:ext>
            </a:extLst>
          </p:cNvPr>
          <p:cNvPicPr>
            <a:picLocks noChangeAspect="1"/>
          </p:cNvPicPr>
          <p:nvPr/>
        </p:nvPicPr>
        <p:blipFill>
          <a:blip r:embed="rId4"/>
          <a:stretch>
            <a:fillRect/>
          </a:stretch>
        </p:blipFill>
        <p:spPr>
          <a:xfrm>
            <a:off x="747992" y="4307031"/>
            <a:ext cx="7097115" cy="657317"/>
          </a:xfrm>
          <a:prstGeom prst="rect">
            <a:avLst/>
          </a:prstGeom>
        </p:spPr>
      </p:pic>
    </p:spTree>
    <p:extLst>
      <p:ext uri="{BB962C8B-B14F-4D97-AF65-F5344CB8AC3E}">
        <p14:creationId xmlns:p14="http://schemas.microsoft.com/office/powerpoint/2010/main" val="3809659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078196"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Character recognition ---- Network construction</a:t>
            </a:r>
          </a:p>
        </p:txBody>
      </p:sp>
      <p:pic>
        <p:nvPicPr>
          <p:cNvPr id="5" name="图片 4">
            <a:extLst>
              <a:ext uri="{FF2B5EF4-FFF2-40B4-BE49-F238E27FC236}">
                <a16:creationId xmlns:a16="http://schemas.microsoft.com/office/drawing/2014/main" id="{E182B059-72E9-451A-BE11-5CEF1669B167}"/>
              </a:ext>
            </a:extLst>
          </p:cNvPr>
          <p:cNvPicPr>
            <a:picLocks noChangeAspect="1"/>
          </p:cNvPicPr>
          <p:nvPr/>
        </p:nvPicPr>
        <p:blipFill>
          <a:blip r:embed="rId2"/>
          <a:stretch>
            <a:fillRect/>
          </a:stretch>
        </p:blipFill>
        <p:spPr>
          <a:xfrm>
            <a:off x="875739" y="1276515"/>
            <a:ext cx="6702433" cy="2845010"/>
          </a:xfrm>
          <a:prstGeom prst="rect">
            <a:avLst/>
          </a:prstGeom>
        </p:spPr>
      </p:pic>
    </p:spTree>
    <p:extLst>
      <p:ext uri="{BB962C8B-B14F-4D97-AF65-F5344CB8AC3E}">
        <p14:creationId xmlns:p14="http://schemas.microsoft.com/office/powerpoint/2010/main" val="571715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078196"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Character recognition ---- Data preprocessing</a:t>
            </a:r>
          </a:p>
        </p:txBody>
      </p:sp>
      <p:sp>
        <p:nvSpPr>
          <p:cNvPr id="6" name="文本框 5">
            <a:extLst>
              <a:ext uri="{FF2B5EF4-FFF2-40B4-BE49-F238E27FC236}">
                <a16:creationId xmlns:a16="http://schemas.microsoft.com/office/drawing/2014/main" id="{8F0B2C27-0DB4-4062-A5E6-FAE0F3CD1E65}"/>
              </a:ext>
            </a:extLst>
          </p:cNvPr>
          <p:cNvSpPr txBox="1"/>
          <p:nvPr/>
        </p:nvSpPr>
        <p:spPr>
          <a:xfrm>
            <a:off x="477370" y="863616"/>
            <a:ext cx="7241241" cy="2862322"/>
          </a:xfrm>
          <a:prstGeom prst="rect">
            <a:avLst/>
          </a:prstGeom>
          <a:noFill/>
        </p:spPr>
        <p:txBody>
          <a:bodyPr wrap="square">
            <a:spAutoFit/>
          </a:bodyPr>
          <a:lstStyle/>
          <a:p>
            <a:r>
              <a:rPr lang="zh-CN" altLang="en-US" dirty="0"/>
              <a:t>The real difficulty of license plate recognition is the search of data. In the previous process of license plate recognition, I used the open-source data set of China University of science and technology. Although this data set contains the information of license plates, there is a big problem, that is, because the collection place is from Hefei, almost all license plates are from Anhui a, which makes this data set almost unavailable. There is little information about the data set of the whole license plate on the Internet.</a:t>
            </a:r>
          </a:p>
          <a:p>
            <a:r>
              <a:rPr lang="zh-CN" altLang="en-US" dirty="0"/>
              <a:t>Fortunately, I found an open source project to forge Chinese license plates on the Internet（ https://github.com/ufownl/fake_chs_lp ）, you can output any license plate. The blue cards generated are as follows:</a:t>
            </a:r>
          </a:p>
        </p:txBody>
      </p:sp>
      <p:pic>
        <p:nvPicPr>
          <p:cNvPr id="7" name="图片 6">
            <a:extLst>
              <a:ext uri="{FF2B5EF4-FFF2-40B4-BE49-F238E27FC236}">
                <a16:creationId xmlns:a16="http://schemas.microsoft.com/office/drawing/2014/main" id="{79631137-070B-4C2A-A91F-5F29226686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4458" y="3880151"/>
            <a:ext cx="2512695" cy="799465"/>
          </a:xfrm>
          <a:prstGeom prst="rect">
            <a:avLst/>
          </a:prstGeom>
          <a:noFill/>
          <a:ln>
            <a:noFill/>
          </a:ln>
        </p:spPr>
      </p:pic>
    </p:spTree>
    <p:extLst>
      <p:ext uri="{BB962C8B-B14F-4D97-AF65-F5344CB8AC3E}">
        <p14:creationId xmlns:p14="http://schemas.microsoft.com/office/powerpoint/2010/main" val="308660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 y="0"/>
            <a:ext cx="9144000" cy="827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6"/>
          <p:cNvSpPr txBox="1">
            <a:spLocks noChangeArrowheads="1"/>
          </p:cNvSpPr>
          <p:nvPr/>
        </p:nvSpPr>
        <p:spPr bwMode="auto">
          <a:xfrm>
            <a:off x="960975" y="1244263"/>
            <a:ext cx="23582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lvl="0" algn="l" fontAlgn="base">
              <a:spcBef>
                <a:spcPct val="0"/>
              </a:spcBef>
              <a:spcAft>
                <a:spcPct val="0"/>
              </a:spcAft>
              <a:defRPr/>
            </a:pPr>
            <a:r>
              <a:rPr lang="en-US" altLang="zh-CN" sz="1600" dirty="0">
                <a:solidFill>
                  <a:schemeClr val="accent1"/>
                </a:solidFill>
                <a:latin typeface="+mj-ea"/>
                <a:ea typeface="+mj-ea"/>
              </a:rPr>
              <a:t>Why choose this topic</a:t>
            </a:r>
          </a:p>
        </p:txBody>
      </p:sp>
      <p:sp>
        <p:nvSpPr>
          <p:cNvPr id="4" name="文本框 6"/>
          <p:cNvSpPr txBox="1">
            <a:spLocks noChangeArrowheads="1"/>
          </p:cNvSpPr>
          <p:nvPr/>
        </p:nvSpPr>
        <p:spPr bwMode="auto">
          <a:xfrm>
            <a:off x="969139" y="1832402"/>
            <a:ext cx="49139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mj-ea"/>
                <a:ea typeface="+mj-ea"/>
              </a:rPr>
              <a:t>License plate location based on target detection</a:t>
            </a:r>
            <a:endParaRPr lang="zh-CN" altLang="en-US" sz="1600" dirty="0">
              <a:solidFill>
                <a:schemeClr val="accent1"/>
              </a:solidFill>
              <a:latin typeface="+mj-ea"/>
              <a:ea typeface="+mj-ea"/>
            </a:endParaRPr>
          </a:p>
        </p:txBody>
      </p:sp>
      <p:sp>
        <p:nvSpPr>
          <p:cNvPr id="5" name="文本框 4"/>
          <p:cNvSpPr txBox="1">
            <a:spLocks noChangeArrowheads="1"/>
          </p:cNvSpPr>
          <p:nvPr/>
        </p:nvSpPr>
        <p:spPr bwMode="auto">
          <a:xfrm>
            <a:off x="960975" y="3061741"/>
            <a:ext cx="40240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mj-ea"/>
                <a:ea typeface="+mj-ea"/>
              </a:rPr>
              <a:t>License plate cutting and tilt correction</a:t>
            </a:r>
            <a:endParaRPr lang="zh-CN" altLang="en-US" sz="1600" dirty="0">
              <a:solidFill>
                <a:schemeClr val="accent1"/>
              </a:solidFill>
              <a:latin typeface="+mj-ea"/>
              <a:ea typeface="+mj-ea"/>
            </a:endParaRPr>
          </a:p>
        </p:txBody>
      </p:sp>
      <p:sp>
        <p:nvSpPr>
          <p:cNvPr id="6" name="文本框 6"/>
          <p:cNvSpPr txBox="1">
            <a:spLocks noChangeArrowheads="1"/>
          </p:cNvSpPr>
          <p:nvPr/>
        </p:nvSpPr>
        <p:spPr bwMode="auto">
          <a:xfrm>
            <a:off x="960975" y="3664661"/>
            <a:ext cx="36119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mj-ea"/>
                <a:ea typeface="+mj-ea"/>
              </a:rPr>
              <a:t>License plate character recognition</a:t>
            </a:r>
            <a:endParaRPr lang="zh-CN" altLang="en-US" sz="1600" dirty="0">
              <a:solidFill>
                <a:schemeClr val="accent1"/>
              </a:solidFill>
              <a:latin typeface="+mj-ea"/>
              <a:ea typeface="+mj-ea"/>
            </a:endParaRPr>
          </a:p>
        </p:txBody>
      </p:sp>
      <p:sp>
        <p:nvSpPr>
          <p:cNvPr id="11" name="矩形 10"/>
          <p:cNvSpPr/>
          <p:nvPr/>
        </p:nvSpPr>
        <p:spPr>
          <a:xfrm>
            <a:off x="528267" y="1244263"/>
            <a:ext cx="440872" cy="440872"/>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a:solidFill>
                  <a:schemeClr val="bg1"/>
                </a:solidFill>
                <a:latin typeface="+mj-ea"/>
                <a:ea typeface="+mj-ea"/>
              </a:rPr>
              <a:t>1</a:t>
            </a:r>
            <a:endParaRPr lang="zh-CN" altLang="en-US">
              <a:solidFill>
                <a:schemeClr val="bg1"/>
              </a:solidFill>
              <a:latin typeface="+mj-ea"/>
              <a:ea typeface="+mj-ea"/>
            </a:endParaRPr>
          </a:p>
        </p:txBody>
      </p:sp>
      <p:sp>
        <p:nvSpPr>
          <p:cNvPr id="12" name="矩形 11"/>
          <p:cNvSpPr/>
          <p:nvPr/>
        </p:nvSpPr>
        <p:spPr>
          <a:xfrm>
            <a:off x="528267" y="1895018"/>
            <a:ext cx="440872" cy="440872"/>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a:solidFill>
                  <a:schemeClr val="bg1"/>
                </a:solidFill>
                <a:latin typeface="+mj-ea"/>
                <a:ea typeface="+mj-ea"/>
              </a:rPr>
              <a:t>2</a:t>
            </a:r>
            <a:endParaRPr lang="zh-CN" altLang="en-US">
              <a:solidFill>
                <a:schemeClr val="bg1"/>
              </a:solidFill>
              <a:latin typeface="+mj-ea"/>
              <a:ea typeface="+mj-ea"/>
            </a:endParaRPr>
          </a:p>
        </p:txBody>
      </p:sp>
      <p:sp>
        <p:nvSpPr>
          <p:cNvPr id="13" name="矩形 12"/>
          <p:cNvSpPr/>
          <p:nvPr/>
        </p:nvSpPr>
        <p:spPr>
          <a:xfrm>
            <a:off x="528267" y="3117026"/>
            <a:ext cx="440872" cy="440872"/>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bg1"/>
                </a:solidFill>
                <a:latin typeface="+mj-ea"/>
                <a:ea typeface="+mj-ea"/>
              </a:rPr>
              <a:t>4</a:t>
            </a:r>
            <a:endParaRPr lang="zh-CN" altLang="en-US" dirty="0">
              <a:solidFill>
                <a:schemeClr val="bg1"/>
              </a:solidFill>
              <a:latin typeface="+mj-ea"/>
              <a:ea typeface="+mj-ea"/>
            </a:endParaRPr>
          </a:p>
        </p:txBody>
      </p:sp>
      <p:sp>
        <p:nvSpPr>
          <p:cNvPr id="14" name="矩形 13"/>
          <p:cNvSpPr/>
          <p:nvPr/>
        </p:nvSpPr>
        <p:spPr>
          <a:xfrm>
            <a:off x="528267" y="3727277"/>
            <a:ext cx="440872" cy="440872"/>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bg1"/>
                </a:solidFill>
                <a:latin typeface="+mj-ea"/>
                <a:ea typeface="+mj-ea"/>
              </a:rPr>
              <a:t>5</a:t>
            </a:r>
            <a:endParaRPr lang="zh-CN" altLang="en-US" dirty="0">
              <a:solidFill>
                <a:schemeClr val="bg1"/>
              </a:solidFill>
              <a:latin typeface="+mj-ea"/>
              <a:ea typeface="+mj-ea"/>
            </a:endParaRPr>
          </a:p>
        </p:txBody>
      </p:sp>
      <p:sp>
        <p:nvSpPr>
          <p:cNvPr id="16" name="矩形 15"/>
          <p:cNvSpPr/>
          <p:nvPr/>
        </p:nvSpPr>
        <p:spPr>
          <a:xfrm>
            <a:off x="457851" y="202746"/>
            <a:ext cx="3656949" cy="584775"/>
          </a:xfrm>
          <a:prstGeom prst="rect">
            <a:avLst/>
          </a:prstGeom>
          <a:ln>
            <a:noFill/>
          </a:ln>
        </p:spPr>
        <p:txBody>
          <a:bodyPr wrap="square">
            <a:spAutoFit/>
          </a:bodyPr>
          <a:lstStyle/>
          <a:p>
            <a:r>
              <a:rPr lang="en-US" altLang="zh-CN" sz="3200" dirty="0">
                <a:solidFill>
                  <a:schemeClr val="bg1"/>
                </a:solidFill>
                <a:latin typeface="Arial" panose="020B0604020202020204"/>
              </a:rPr>
              <a:t>CONTENTS</a:t>
            </a:r>
            <a:endParaRPr lang="zh-CN" altLang="en-US" sz="3200" dirty="0">
              <a:solidFill>
                <a:schemeClr val="bg1"/>
              </a:solidFill>
              <a:latin typeface="Arial" panose="020B0604020202020204"/>
            </a:endParaRPr>
          </a:p>
        </p:txBody>
      </p:sp>
      <p:sp>
        <p:nvSpPr>
          <p:cNvPr id="17" name="文本框 6">
            <a:extLst>
              <a:ext uri="{FF2B5EF4-FFF2-40B4-BE49-F238E27FC236}">
                <a16:creationId xmlns:a16="http://schemas.microsoft.com/office/drawing/2014/main" id="{7EC1D17D-C72E-4BE5-AB81-C2AF000D8CC1}"/>
              </a:ext>
            </a:extLst>
          </p:cNvPr>
          <p:cNvSpPr txBox="1">
            <a:spLocks noChangeArrowheads="1"/>
          </p:cNvSpPr>
          <p:nvPr/>
        </p:nvSpPr>
        <p:spPr bwMode="auto">
          <a:xfrm>
            <a:off x="969139" y="2458821"/>
            <a:ext cx="56270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mj-ea"/>
                <a:ea typeface="+mj-ea"/>
              </a:rPr>
              <a:t>License plate location based on semantic segmentation</a:t>
            </a:r>
            <a:endParaRPr lang="zh-CN" altLang="en-US" sz="1600" dirty="0">
              <a:solidFill>
                <a:schemeClr val="accent1"/>
              </a:solidFill>
              <a:latin typeface="+mj-ea"/>
              <a:ea typeface="+mj-ea"/>
            </a:endParaRPr>
          </a:p>
        </p:txBody>
      </p:sp>
      <p:sp>
        <p:nvSpPr>
          <p:cNvPr id="18" name="矩形 17">
            <a:extLst>
              <a:ext uri="{FF2B5EF4-FFF2-40B4-BE49-F238E27FC236}">
                <a16:creationId xmlns:a16="http://schemas.microsoft.com/office/drawing/2014/main" id="{676A1330-5163-4D58-BD91-55020B931617}"/>
              </a:ext>
            </a:extLst>
          </p:cNvPr>
          <p:cNvSpPr/>
          <p:nvPr/>
        </p:nvSpPr>
        <p:spPr>
          <a:xfrm>
            <a:off x="528267" y="2494177"/>
            <a:ext cx="440872" cy="440872"/>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bg1"/>
                </a:solidFill>
                <a:latin typeface="+mj-ea"/>
                <a:ea typeface="+mj-ea"/>
              </a:rPr>
              <a:t>3</a:t>
            </a:r>
            <a:endParaRPr lang="zh-CN" altLang="en-US" dirty="0">
              <a:solidFill>
                <a:schemeClr val="bg1"/>
              </a:solidFill>
              <a:latin typeface="+mj-ea"/>
              <a:ea typeface="+mj-ea"/>
            </a:endParaRPr>
          </a:p>
        </p:txBody>
      </p:sp>
      <p:sp>
        <p:nvSpPr>
          <p:cNvPr id="20" name="文本框 6">
            <a:extLst>
              <a:ext uri="{FF2B5EF4-FFF2-40B4-BE49-F238E27FC236}">
                <a16:creationId xmlns:a16="http://schemas.microsoft.com/office/drawing/2014/main" id="{276E006A-B9CE-4F6A-9BD9-F0EEB57D9E67}"/>
              </a:ext>
            </a:extLst>
          </p:cNvPr>
          <p:cNvSpPr txBox="1">
            <a:spLocks noChangeArrowheads="1"/>
          </p:cNvSpPr>
          <p:nvPr/>
        </p:nvSpPr>
        <p:spPr bwMode="auto">
          <a:xfrm>
            <a:off x="969139" y="4302261"/>
            <a:ext cx="11249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accent1"/>
                </a:solidFill>
                <a:latin typeface="+mj-ea"/>
                <a:ea typeface="+mj-ea"/>
              </a:rPr>
              <a:t>Summary</a:t>
            </a:r>
            <a:endParaRPr lang="zh-CN" altLang="en-US" sz="1600" dirty="0">
              <a:solidFill>
                <a:schemeClr val="accent1"/>
              </a:solidFill>
              <a:latin typeface="+mj-ea"/>
              <a:ea typeface="+mj-ea"/>
            </a:endParaRPr>
          </a:p>
        </p:txBody>
      </p:sp>
      <p:sp>
        <p:nvSpPr>
          <p:cNvPr id="21" name="矩形 20">
            <a:extLst>
              <a:ext uri="{FF2B5EF4-FFF2-40B4-BE49-F238E27FC236}">
                <a16:creationId xmlns:a16="http://schemas.microsoft.com/office/drawing/2014/main" id="{30A595CB-AAEC-4D58-8051-E1E0F7627C1C}"/>
              </a:ext>
            </a:extLst>
          </p:cNvPr>
          <p:cNvSpPr/>
          <p:nvPr/>
        </p:nvSpPr>
        <p:spPr>
          <a:xfrm>
            <a:off x="528267" y="4337528"/>
            <a:ext cx="440872" cy="440872"/>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bg1"/>
                </a:solidFill>
                <a:latin typeface="+mj-ea"/>
                <a:ea typeface="+mj-ea"/>
              </a:rPr>
              <a:t>6</a:t>
            </a:r>
            <a:endParaRPr lang="zh-CN" altLang="en-US" dirty="0">
              <a:solidFill>
                <a:schemeClr val="bg1"/>
              </a:solidFill>
              <a:latin typeface="+mj-ea"/>
              <a:ea typeface="+mj-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078196"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Character recognition ---- Data preprocessing</a:t>
            </a:r>
          </a:p>
        </p:txBody>
      </p:sp>
      <p:sp>
        <p:nvSpPr>
          <p:cNvPr id="6" name="文本框 5">
            <a:extLst>
              <a:ext uri="{FF2B5EF4-FFF2-40B4-BE49-F238E27FC236}">
                <a16:creationId xmlns:a16="http://schemas.microsoft.com/office/drawing/2014/main" id="{8F0B2C27-0DB4-4062-A5E6-FAE0F3CD1E65}"/>
              </a:ext>
            </a:extLst>
          </p:cNvPr>
          <p:cNvSpPr txBox="1"/>
          <p:nvPr/>
        </p:nvSpPr>
        <p:spPr>
          <a:xfrm>
            <a:off x="531158" y="799562"/>
            <a:ext cx="8081683" cy="646331"/>
          </a:xfrm>
          <a:prstGeom prst="rect">
            <a:avLst/>
          </a:prstGeom>
          <a:noFill/>
        </p:spPr>
        <p:txBody>
          <a:bodyPr wrap="square">
            <a:spAutoFit/>
          </a:bodyPr>
          <a:lstStyle/>
          <a:p>
            <a:r>
              <a:rPr lang="en-US" altLang="zh-CN" dirty="0"/>
              <a:t>So I generated 2000 random license plate information for training, as shown in the figure below. The license plate information is saved in the form of file name.</a:t>
            </a:r>
            <a:endParaRPr lang="zh-CN" altLang="en-US" dirty="0"/>
          </a:p>
        </p:txBody>
      </p:sp>
      <p:pic>
        <p:nvPicPr>
          <p:cNvPr id="3" name="图片 2">
            <a:extLst>
              <a:ext uri="{FF2B5EF4-FFF2-40B4-BE49-F238E27FC236}">
                <a16:creationId xmlns:a16="http://schemas.microsoft.com/office/drawing/2014/main" id="{9880ABB1-7010-4B08-B2CF-CF193F44C73A}"/>
              </a:ext>
            </a:extLst>
          </p:cNvPr>
          <p:cNvPicPr>
            <a:picLocks noChangeAspect="1"/>
          </p:cNvPicPr>
          <p:nvPr/>
        </p:nvPicPr>
        <p:blipFill>
          <a:blip r:embed="rId2"/>
          <a:stretch>
            <a:fillRect/>
          </a:stretch>
        </p:blipFill>
        <p:spPr>
          <a:xfrm>
            <a:off x="598394" y="1509947"/>
            <a:ext cx="6252882" cy="3517247"/>
          </a:xfrm>
          <a:prstGeom prst="rect">
            <a:avLst/>
          </a:prstGeom>
        </p:spPr>
      </p:pic>
      <p:pic>
        <p:nvPicPr>
          <p:cNvPr id="8" name="图片 7">
            <a:extLst>
              <a:ext uri="{FF2B5EF4-FFF2-40B4-BE49-F238E27FC236}">
                <a16:creationId xmlns:a16="http://schemas.microsoft.com/office/drawing/2014/main" id="{5E979662-29C2-41D8-9C38-C4135C2639B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0048" y="3428065"/>
            <a:ext cx="1694330" cy="539086"/>
          </a:xfrm>
          <a:prstGeom prst="rect">
            <a:avLst/>
          </a:prstGeom>
          <a:noFill/>
          <a:ln>
            <a:noFill/>
          </a:ln>
        </p:spPr>
      </p:pic>
    </p:spTree>
    <p:extLst>
      <p:ext uri="{BB962C8B-B14F-4D97-AF65-F5344CB8AC3E}">
        <p14:creationId xmlns:p14="http://schemas.microsoft.com/office/powerpoint/2010/main" val="3773434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078196"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Character recognition ---- Data preprocessing</a:t>
            </a:r>
          </a:p>
        </p:txBody>
      </p:sp>
      <p:sp>
        <p:nvSpPr>
          <p:cNvPr id="6" name="文本框 5">
            <a:extLst>
              <a:ext uri="{FF2B5EF4-FFF2-40B4-BE49-F238E27FC236}">
                <a16:creationId xmlns:a16="http://schemas.microsoft.com/office/drawing/2014/main" id="{8F0B2C27-0DB4-4062-A5E6-FAE0F3CD1E65}"/>
              </a:ext>
            </a:extLst>
          </p:cNvPr>
          <p:cNvSpPr txBox="1"/>
          <p:nvPr/>
        </p:nvSpPr>
        <p:spPr>
          <a:xfrm>
            <a:off x="531158" y="799562"/>
            <a:ext cx="8081683" cy="2677656"/>
          </a:xfrm>
          <a:prstGeom prst="rect">
            <a:avLst/>
          </a:prstGeom>
          <a:noFill/>
        </p:spPr>
        <p:txBody>
          <a:bodyPr wrap="square">
            <a:spAutoFit/>
          </a:bodyPr>
          <a:lstStyle/>
          <a:p>
            <a:r>
              <a:rPr lang="en-US" altLang="zh-CN" sz="1400" dirty="0"/>
              <a:t>My initial idea was to use these 2000 random license plates to train the license plate recognition network, but after 100 rounds of iteration, I soon found the problem: the trained network has a high accuracy for identifying the same forged license plate, but it is almost impossible to recognize the real license plate.</a:t>
            </a:r>
          </a:p>
          <a:p>
            <a:endParaRPr lang="en-US" altLang="zh-CN" sz="1400" dirty="0"/>
          </a:p>
          <a:p>
            <a:r>
              <a:rPr lang="en-US" altLang="zh-CN" sz="1400" dirty="0"/>
              <a:t>After analyzing the reasons, I think the reason for this problem is that the 2000 license plates are too regular: the information of each license plate is very clear, and the location is very accurate, resulting in an almost unrecognizable phenomenon.</a:t>
            </a:r>
          </a:p>
          <a:p>
            <a:endParaRPr lang="en-US" altLang="zh-CN" sz="1400" dirty="0"/>
          </a:p>
          <a:p>
            <a:r>
              <a:rPr lang="en-US" altLang="zh-CN" sz="1400" dirty="0"/>
              <a:t>In order to solve this problem, I decided to enhance the data of these 2000 photos. I randomly rotate and translate these 2000 photos, add some noise to them, and blur them randomly. Finally, in order to eliminate the influence of color difference on judgment, I also binarized these 2000 pictures. The final effect pictures are as follows:</a:t>
            </a:r>
            <a:endParaRPr lang="zh-CN" altLang="en-US" sz="1400" dirty="0"/>
          </a:p>
        </p:txBody>
      </p:sp>
      <p:pic>
        <p:nvPicPr>
          <p:cNvPr id="8" name="图片 7">
            <a:extLst>
              <a:ext uri="{FF2B5EF4-FFF2-40B4-BE49-F238E27FC236}">
                <a16:creationId xmlns:a16="http://schemas.microsoft.com/office/drawing/2014/main" id="{5E979662-29C2-41D8-9C38-C4135C2639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288" y="3804852"/>
            <a:ext cx="1694330" cy="539086"/>
          </a:xfrm>
          <a:prstGeom prst="rect">
            <a:avLst/>
          </a:prstGeom>
          <a:noFill/>
          <a:ln>
            <a:noFill/>
          </a:ln>
        </p:spPr>
      </p:pic>
      <p:pic>
        <p:nvPicPr>
          <p:cNvPr id="4" name="图片 3">
            <a:extLst>
              <a:ext uri="{FF2B5EF4-FFF2-40B4-BE49-F238E27FC236}">
                <a16:creationId xmlns:a16="http://schemas.microsoft.com/office/drawing/2014/main" id="{81B2D3B1-8FBE-47C0-A041-77DB4DD3B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047" y="3802392"/>
            <a:ext cx="1617257" cy="539086"/>
          </a:xfrm>
          <a:prstGeom prst="rect">
            <a:avLst/>
          </a:prstGeom>
        </p:spPr>
      </p:pic>
      <p:pic>
        <p:nvPicPr>
          <p:cNvPr id="7" name="图片 6">
            <a:extLst>
              <a:ext uri="{FF2B5EF4-FFF2-40B4-BE49-F238E27FC236}">
                <a16:creationId xmlns:a16="http://schemas.microsoft.com/office/drawing/2014/main" id="{0701F592-A1DF-461F-B831-880FD2242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977" y="3802883"/>
            <a:ext cx="1617257" cy="539086"/>
          </a:xfrm>
          <a:prstGeom prst="rect">
            <a:avLst/>
          </a:prstGeom>
        </p:spPr>
      </p:pic>
      <p:pic>
        <p:nvPicPr>
          <p:cNvPr id="10" name="图片 9">
            <a:extLst>
              <a:ext uri="{FF2B5EF4-FFF2-40B4-BE49-F238E27FC236}">
                <a16:creationId xmlns:a16="http://schemas.microsoft.com/office/drawing/2014/main" id="{0C8EBB03-AAF1-495C-9E29-A05B1213A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3694" y="3802373"/>
            <a:ext cx="1694330" cy="539105"/>
          </a:xfrm>
          <a:prstGeom prst="rect">
            <a:avLst/>
          </a:prstGeom>
        </p:spPr>
      </p:pic>
    </p:spTree>
    <p:extLst>
      <p:ext uri="{BB962C8B-B14F-4D97-AF65-F5344CB8AC3E}">
        <p14:creationId xmlns:p14="http://schemas.microsoft.com/office/powerpoint/2010/main" val="3231866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078196"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Character recognition ---- Data preprocessing</a:t>
            </a:r>
          </a:p>
        </p:txBody>
      </p:sp>
      <p:pic>
        <p:nvPicPr>
          <p:cNvPr id="3" name="图片 2">
            <a:extLst>
              <a:ext uri="{FF2B5EF4-FFF2-40B4-BE49-F238E27FC236}">
                <a16:creationId xmlns:a16="http://schemas.microsoft.com/office/drawing/2014/main" id="{27120C24-E36E-445C-8E17-F603E620BD6E}"/>
              </a:ext>
            </a:extLst>
          </p:cNvPr>
          <p:cNvPicPr>
            <a:picLocks noChangeAspect="1"/>
          </p:cNvPicPr>
          <p:nvPr/>
        </p:nvPicPr>
        <p:blipFill>
          <a:blip r:embed="rId2"/>
          <a:stretch>
            <a:fillRect/>
          </a:stretch>
        </p:blipFill>
        <p:spPr>
          <a:xfrm>
            <a:off x="995083" y="738748"/>
            <a:ext cx="7651376" cy="4303899"/>
          </a:xfrm>
          <a:prstGeom prst="rect">
            <a:avLst/>
          </a:prstGeom>
        </p:spPr>
      </p:pic>
    </p:spTree>
    <p:extLst>
      <p:ext uri="{BB962C8B-B14F-4D97-AF65-F5344CB8AC3E}">
        <p14:creationId xmlns:p14="http://schemas.microsoft.com/office/powerpoint/2010/main" val="2016802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078196"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Character recognition ---- Training and testing</a:t>
            </a:r>
          </a:p>
        </p:txBody>
      </p:sp>
      <p:pic>
        <p:nvPicPr>
          <p:cNvPr id="5" name="图片 4">
            <a:extLst>
              <a:ext uri="{FF2B5EF4-FFF2-40B4-BE49-F238E27FC236}">
                <a16:creationId xmlns:a16="http://schemas.microsoft.com/office/drawing/2014/main" id="{407D4AD3-0CC4-4552-B0FE-F13ACD12E86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992" y="1817668"/>
            <a:ext cx="3179115" cy="2384537"/>
          </a:xfrm>
          <a:prstGeom prst="rect">
            <a:avLst/>
          </a:prstGeom>
          <a:noFill/>
          <a:ln>
            <a:noFill/>
          </a:ln>
        </p:spPr>
      </p:pic>
      <p:pic>
        <p:nvPicPr>
          <p:cNvPr id="6" name="图片 5">
            <a:extLst>
              <a:ext uri="{FF2B5EF4-FFF2-40B4-BE49-F238E27FC236}">
                <a16:creationId xmlns:a16="http://schemas.microsoft.com/office/drawing/2014/main" id="{BC9BB2FC-DAB7-4952-9255-9A657FD5170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5546" y="1817667"/>
            <a:ext cx="3179115" cy="2384537"/>
          </a:xfrm>
          <a:prstGeom prst="rect">
            <a:avLst/>
          </a:prstGeom>
          <a:noFill/>
          <a:ln>
            <a:noFill/>
          </a:ln>
        </p:spPr>
      </p:pic>
    </p:spTree>
    <p:extLst>
      <p:ext uri="{BB962C8B-B14F-4D97-AF65-F5344CB8AC3E}">
        <p14:creationId xmlns:p14="http://schemas.microsoft.com/office/powerpoint/2010/main" val="994864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06</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7078196"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Final effect</a:t>
            </a:r>
          </a:p>
        </p:txBody>
      </p:sp>
      <p:pic>
        <p:nvPicPr>
          <p:cNvPr id="7" name="图片 6">
            <a:extLst>
              <a:ext uri="{FF2B5EF4-FFF2-40B4-BE49-F238E27FC236}">
                <a16:creationId xmlns:a16="http://schemas.microsoft.com/office/drawing/2014/main" id="{36B24C57-C30D-4C5E-9164-39441B153FC1}"/>
              </a:ext>
            </a:extLst>
          </p:cNvPr>
          <p:cNvPicPr>
            <a:picLocks noChangeAspect="1"/>
          </p:cNvPicPr>
          <p:nvPr/>
        </p:nvPicPr>
        <p:blipFill>
          <a:blip r:embed="rId2"/>
          <a:stretch>
            <a:fillRect/>
          </a:stretch>
        </p:blipFill>
        <p:spPr>
          <a:xfrm>
            <a:off x="394755" y="920283"/>
            <a:ext cx="2512695" cy="2657475"/>
          </a:xfrm>
          <a:prstGeom prst="rect">
            <a:avLst/>
          </a:prstGeom>
        </p:spPr>
      </p:pic>
      <p:pic>
        <p:nvPicPr>
          <p:cNvPr id="8" name="图片 7">
            <a:extLst>
              <a:ext uri="{FF2B5EF4-FFF2-40B4-BE49-F238E27FC236}">
                <a16:creationId xmlns:a16="http://schemas.microsoft.com/office/drawing/2014/main" id="{88379572-1462-43DD-A5AD-AF55F95B01C8}"/>
              </a:ext>
            </a:extLst>
          </p:cNvPr>
          <p:cNvPicPr>
            <a:picLocks noChangeAspect="1"/>
          </p:cNvPicPr>
          <p:nvPr/>
        </p:nvPicPr>
        <p:blipFill>
          <a:blip r:embed="rId3"/>
          <a:stretch>
            <a:fillRect/>
          </a:stretch>
        </p:blipFill>
        <p:spPr>
          <a:xfrm>
            <a:off x="3416505" y="916473"/>
            <a:ext cx="2512695" cy="2665730"/>
          </a:xfrm>
          <a:prstGeom prst="rect">
            <a:avLst/>
          </a:prstGeom>
        </p:spPr>
      </p:pic>
      <p:pic>
        <p:nvPicPr>
          <p:cNvPr id="9" name="图片 8">
            <a:extLst>
              <a:ext uri="{FF2B5EF4-FFF2-40B4-BE49-F238E27FC236}">
                <a16:creationId xmlns:a16="http://schemas.microsoft.com/office/drawing/2014/main" id="{8986EF76-B960-4534-A2C6-AF2A772A99D8}"/>
              </a:ext>
            </a:extLst>
          </p:cNvPr>
          <p:cNvPicPr>
            <a:picLocks noChangeAspect="1"/>
          </p:cNvPicPr>
          <p:nvPr/>
        </p:nvPicPr>
        <p:blipFill>
          <a:blip r:embed="rId4"/>
          <a:stretch>
            <a:fillRect/>
          </a:stretch>
        </p:blipFill>
        <p:spPr>
          <a:xfrm>
            <a:off x="6327793" y="916473"/>
            <a:ext cx="2512695" cy="2661285"/>
          </a:xfrm>
          <a:prstGeom prst="rect">
            <a:avLst/>
          </a:prstGeom>
        </p:spPr>
      </p:pic>
      <p:pic>
        <p:nvPicPr>
          <p:cNvPr id="10" name="图片 9">
            <a:extLst>
              <a:ext uri="{FF2B5EF4-FFF2-40B4-BE49-F238E27FC236}">
                <a16:creationId xmlns:a16="http://schemas.microsoft.com/office/drawing/2014/main" id="{11558C6D-2FB5-43B7-B994-3B4CAAC7889C}"/>
              </a:ext>
            </a:extLst>
          </p:cNvPr>
          <p:cNvPicPr>
            <a:picLocks noChangeAspect="1"/>
          </p:cNvPicPr>
          <p:nvPr/>
        </p:nvPicPr>
        <p:blipFill>
          <a:blip r:embed="rId5"/>
          <a:stretch>
            <a:fillRect/>
          </a:stretch>
        </p:blipFill>
        <p:spPr>
          <a:xfrm>
            <a:off x="780881" y="3949580"/>
            <a:ext cx="1740442" cy="806664"/>
          </a:xfrm>
          <a:prstGeom prst="rect">
            <a:avLst/>
          </a:prstGeom>
        </p:spPr>
      </p:pic>
      <p:pic>
        <p:nvPicPr>
          <p:cNvPr id="11" name="图片 10">
            <a:extLst>
              <a:ext uri="{FF2B5EF4-FFF2-40B4-BE49-F238E27FC236}">
                <a16:creationId xmlns:a16="http://schemas.microsoft.com/office/drawing/2014/main" id="{9B34EA83-6351-41AB-9477-A24277435875}"/>
              </a:ext>
            </a:extLst>
          </p:cNvPr>
          <p:cNvPicPr>
            <a:picLocks noChangeAspect="1"/>
          </p:cNvPicPr>
          <p:nvPr/>
        </p:nvPicPr>
        <p:blipFill>
          <a:blip r:embed="rId6"/>
          <a:stretch>
            <a:fillRect/>
          </a:stretch>
        </p:blipFill>
        <p:spPr>
          <a:xfrm>
            <a:off x="6676941" y="4006699"/>
            <a:ext cx="2072304" cy="805460"/>
          </a:xfrm>
          <a:prstGeom prst="rect">
            <a:avLst/>
          </a:prstGeom>
        </p:spPr>
      </p:pic>
      <p:sp>
        <p:nvSpPr>
          <p:cNvPr id="12" name="文本框 11">
            <a:extLst>
              <a:ext uri="{FF2B5EF4-FFF2-40B4-BE49-F238E27FC236}">
                <a16:creationId xmlns:a16="http://schemas.microsoft.com/office/drawing/2014/main" id="{017435DB-64C2-4383-9E38-985CEB80CA44}"/>
              </a:ext>
            </a:extLst>
          </p:cNvPr>
          <p:cNvSpPr txBox="1"/>
          <p:nvPr/>
        </p:nvSpPr>
        <p:spPr>
          <a:xfrm>
            <a:off x="1286350" y="3580248"/>
            <a:ext cx="729503" cy="369332"/>
          </a:xfrm>
          <a:prstGeom prst="rect">
            <a:avLst/>
          </a:prstGeom>
          <a:noFill/>
        </p:spPr>
        <p:txBody>
          <a:bodyPr wrap="square">
            <a:spAutoFit/>
          </a:bodyPr>
          <a:lstStyle/>
          <a:p>
            <a:r>
              <a:rPr lang="en-US" altLang="zh-CN" sz="1800" dirty="0"/>
              <a:t>input</a:t>
            </a:r>
            <a:endParaRPr lang="zh-CN" altLang="en-US" sz="1800" dirty="0"/>
          </a:p>
        </p:txBody>
      </p:sp>
      <p:sp>
        <p:nvSpPr>
          <p:cNvPr id="13" name="文本框 12">
            <a:extLst>
              <a:ext uri="{FF2B5EF4-FFF2-40B4-BE49-F238E27FC236}">
                <a16:creationId xmlns:a16="http://schemas.microsoft.com/office/drawing/2014/main" id="{C9076126-4B05-4778-9640-B98F8365AD40}"/>
              </a:ext>
            </a:extLst>
          </p:cNvPr>
          <p:cNvSpPr txBox="1"/>
          <p:nvPr/>
        </p:nvSpPr>
        <p:spPr>
          <a:xfrm>
            <a:off x="3916205" y="3577758"/>
            <a:ext cx="1891244" cy="369332"/>
          </a:xfrm>
          <a:prstGeom prst="rect">
            <a:avLst/>
          </a:prstGeom>
          <a:noFill/>
        </p:spPr>
        <p:txBody>
          <a:bodyPr wrap="square">
            <a:spAutoFit/>
          </a:bodyPr>
          <a:lstStyle/>
          <a:p>
            <a:r>
              <a:rPr lang="en-US" altLang="zh-CN" sz="1800" dirty="0"/>
              <a:t>Output of </a:t>
            </a:r>
            <a:r>
              <a:rPr lang="en-US" altLang="zh-CN" sz="1800" dirty="0" err="1"/>
              <a:t>Unet</a:t>
            </a:r>
            <a:endParaRPr lang="zh-CN" altLang="en-US" sz="1800" dirty="0"/>
          </a:p>
        </p:txBody>
      </p:sp>
      <p:sp>
        <p:nvSpPr>
          <p:cNvPr id="15" name="文本框 14">
            <a:extLst>
              <a:ext uri="{FF2B5EF4-FFF2-40B4-BE49-F238E27FC236}">
                <a16:creationId xmlns:a16="http://schemas.microsoft.com/office/drawing/2014/main" id="{79C7B4FD-DD71-48DC-BCF9-09C7FDF11CCE}"/>
              </a:ext>
            </a:extLst>
          </p:cNvPr>
          <p:cNvSpPr txBox="1"/>
          <p:nvPr/>
        </p:nvSpPr>
        <p:spPr>
          <a:xfrm>
            <a:off x="6776578" y="3576438"/>
            <a:ext cx="1972667" cy="369332"/>
          </a:xfrm>
          <a:prstGeom prst="rect">
            <a:avLst/>
          </a:prstGeom>
          <a:noFill/>
        </p:spPr>
        <p:txBody>
          <a:bodyPr wrap="square">
            <a:spAutoFit/>
          </a:bodyPr>
          <a:lstStyle/>
          <a:p>
            <a:r>
              <a:rPr lang="zh-CN" altLang="en-US" dirty="0"/>
              <a:t>Corner extraction</a:t>
            </a:r>
          </a:p>
        </p:txBody>
      </p:sp>
      <p:sp>
        <p:nvSpPr>
          <p:cNvPr id="18" name="文本框 17">
            <a:extLst>
              <a:ext uri="{FF2B5EF4-FFF2-40B4-BE49-F238E27FC236}">
                <a16:creationId xmlns:a16="http://schemas.microsoft.com/office/drawing/2014/main" id="{6DABD042-5AE4-41A0-8F70-975903F058C1}"/>
              </a:ext>
            </a:extLst>
          </p:cNvPr>
          <p:cNvSpPr txBox="1"/>
          <p:nvPr/>
        </p:nvSpPr>
        <p:spPr>
          <a:xfrm>
            <a:off x="932764" y="4755493"/>
            <a:ext cx="1521324" cy="369332"/>
          </a:xfrm>
          <a:prstGeom prst="rect">
            <a:avLst/>
          </a:prstGeom>
          <a:noFill/>
        </p:spPr>
        <p:txBody>
          <a:bodyPr wrap="square">
            <a:spAutoFit/>
          </a:bodyPr>
          <a:lstStyle/>
          <a:p>
            <a:r>
              <a:rPr lang="zh-CN" altLang="en-US" dirty="0"/>
              <a:t>Tilt correction</a:t>
            </a:r>
          </a:p>
        </p:txBody>
      </p:sp>
      <p:sp>
        <p:nvSpPr>
          <p:cNvPr id="19" name="文本框 18">
            <a:extLst>
              <a:ext uri="{FF2B5EF4-FFF2-40B4-BE49-F238E27FC236}">
                <a16:creationId xmlns:a16="http://schemas.microsoft.com/office/drawing/2014/main" id="{514F914D-F1E8-49B5-B829-1930844932B6}"/>
              </a:ext>
            </a:extLst>
          </p:cNvPr>
          <p:cNvSpPr txBox="1"/>
          <p:nvPr/>
        </p:nvSpPr>
        <p:spPr>
          <a:xfrm>
            <a:off x="5312793" y="4774168"/>
            <a:ext cx="2400300" cy="369332"/>
          </a:xfrm>
          <a:prstGeom prst="rect">
            <a:avLst/>
          </a:prstGeom>
          <a:noFill/>
        </p:spPr>
        <p:txBody>
          <a:bodyPr wrap="square">
            <a:spAutoFit/>
          </a:bodyPr>
          <a:lstStyle/>
          <a:p>
            <a:r>
              <a:rPr lang="en-US" altLang="zh-CN" dirty="0"/>
              <a:t>C</a:t>
            </a:r>
            <a:r>
              <a:rPr lang="zh-CN" altLang="en-US" dirty="0"/>
              <a:t>haracter recognition</a:t>
            </a:r>
          </a:p>
        </p:txBody>
      </p:sp>
      <p:pic>
        <p:nvPicPr>
          <p:cNvPr id="20" name="图片 19">
            <a:extLst>
              <a:ext uri="{FF2B5EF4-FFF2-40B4-BE49-F238E27FC236}">
                <a16:creationId xmlns:a16="http://schemas.microsoft.com/office/drawing/2014/main" id="{F0302DC7-77C9-4FBA-B039-40E38A32435E}"/>
              </a:ext>
            </a:extLst>
          </p:cNvPr>
          <p:cNvPicPr>
            <a:picLocks noChangeAspect="1"/>
          </p:cNvPicPr>
          <p:nvPr/>
        </p:nvPicPr>
        <p:blipFill>
          <a:blip r:embed="rId7"/>
          <a:stretch>
            <a:fillRect/>
          </a:stretch>
        </p:blipFill>
        <p:spPr>
          <a:xfrm>
            <a:off x="3416505" y="4382352"/>
            <a:ext cx="3058896" cy="429807"/>
          </a:xfrm>
          <a:prstGeom prst="rect">
            <a:avLst/>
          </a:prstGeom>
        </p:spPr>
      </p:pic>
    </p:spTree>
    <p:extLst>
      <p:ext uri="{BB962C8B-B14F-4D97-AF65-F5344CB8AC3E}">
        <p14:creationId xmlns:p14="http://schemas.microsoft.com/office/powerpoint/2010/main" val="80679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bwMode="auto">
          <a:xfrm>
            <a:off x="3859514" y="3677307"/>
            <a:ext cx="1353256" cy="400110"/>
          </a:xfrm>
          <a:prstGeom prst="rect">
            <a:avLst/>
          </a:prstGeom>
          <a:ln>
            <a:noFill/>
          </a:ln>
        </p:spPr>
        <p:txBody>
          <a:bodyPr wrap="none">
            <a:spAutoFit/>
          </a:bodyPr>
          <a:lstStyle/>
          <a:p>
            <a:pPr algn="ctr">
              <a:defRPr/>
            </a:pPr>
            <a:r>
              <a:rPr lang="en-US" altLang="zh-CN" sz="2000" b="1" kern="100" dirty="0">
                <a:effectLst/>
                <a:latin typeface="Times New Roman" panose="02020603050405020304" pitchFamily="18" charset="0"/>
                <a:ea typeface="宋体" panose="02010600030101010101" pitchFamily="2" charset="-122"/>
              </a:rPr>
              <a:t>THANKS!</a:t>
            </a:r>
            <a:endParaRPr lang="zh-CN" altLang="en-US" sz="4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descr="校徽_黑"/>
          <p:cNvPicPr>
            <a:picLocks noChangeAspect="1"/>
          </p:cNvPicPr>
          <p:nvPr/>
        </p:nvPicPr>
        <p:blipFill>
          <a:blip r:embed="rId2"/>
          <a:stretch>
            <a:fillRect/>
          </a:stretch>
        </p:blipFill>
        <p:spPr>
          <a:xfrm>
            <a:off x="3731073" y="1825942"/>
            <a:ext cx="1491615" cy="1491615"/>
          </a:xfrm>
          <a:prstGeom prst="rect">
            <a:avLst/>
          </a:prstGeom>
          <a:effectLst>
            <a:outerShdw blurRad="50800" dist="38100" dir="5400000" algn="t" rotWithShape="0">
              <a:prstClr val="black">
                <a:alpha val="40000"/>
              </a:prstClr>
            </a:outerShdw>
          </a:effectLst>
        </p:spPr>
      </p:pic>
      <p:grpSp>
        <p:nvGrpSpPr>
          <p:cNvPr id="14" name="组合 13"/>
          <p:cNvGrpSpPr/>
          <p:nvPr/>
        </p:nvGrpSpPr>
        <p:grpSpPr>
          <a:xfrm>
            <a:off x="-10160" y="0"/>
            <a:ext cx="9144000" cy="828040"/>
            <a:chOff x="-16" y="0"/>
            <a:chExt cx="14400" cy="1304"/>
          </a:xfrm>
        </p:grpSpPr>
        <p:sp>
          <p:nvSpPr>
            <p:cNvPr id="32" name="矩形 31"/>
            <p:cNvSpPr/>
            <p:nvPr/>
          </p:nvSpPr>
          <p:spPr>
            <a:xfrm>
              <a:off x="-16" y="0"/>
              <a:ext cx="14400" cy="1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CSE黑色透明"/>
            <p:cNvPicPr>
              <a:picLocks noChangeAspect="1"/>
            </p:cNvPicPr>
            <p:nvPr/>
          </p:nvPicPr>
          <p:blipFill>
            <a:blip r:embed="rId3">
              <a:biLevel thresh="50000"/>
            </a:blip>
            <a:stretch>
              <a:fillRect/>
            </a:stretch>
          </p:blipFill>
          <p:spPr>
            <a:xfrm>
              <a:off x="272" y="174"/>
              <a:ext cx="1316" cy="956"/>
            </a:xfrm>
            <a:prstGeom prst="rect">
              <a:avLst/>
            </a:prstGeom>
            <a:solidFill>
              <a:schemeClr val="bg1"/>
            </a:solidFill>
          </p:spPr>
        </p:pic>
        <p:sp>
          <p:nvSpPr>
            <p:cNvPr id="12" name="文本框 11"/>
            <p:cNvSpPr txBox="1"/>
            <p:nvPr/>
          </p:nvSpPr>
          <p:spPr>
            <a:xfrm>
              <a:off x="1935" y="362"/>
              <a:ext cx="5872" cy="582"/>
            </a:xfrm>
            <a:prstGeom prst="rect">
              <a:avLst/>
            </a:prstGeom>
            <a:noFill/>
          </p:spPr>
          <p:txBody>
            <a:bodyPr wrap="none" rtlCol="0">
              <a:spAutoFit/>
            </a:bodyPr>
            <a:lstStyle/>
            <a:p>
              <a:r>
                <a:rPr lang="en-US" altLang="zh-CN" dirty="0">
                  <a:solidFill>
                    <a:schemeClr val="bg1"/>
                  </a:solidFill>
                  <a:latin typeface="UD Digi Kyokasho NP-B" panose="02020700000000000000" pitchFamily="18" charset="-128"/>
                  <a:ea typeface="UD Digi Kyokasho NP-B" panose="02020700000000000000" pitchFamily="18" charset="-128"/>
                </a:rPr>
                <a:t>Intelligent control technology</a:t>
              </a:r>
              <a:endParaRPr lang="zh-CN" altLang="en-US" dirty="0">
                <a:solidFill>
                  <a:schemeClr val="bg1"/>
                </a:solidFill>
                <a:latin typeface="UD Digi Kyokasho NP-B" panose="02020700000000000000" pitchFamily="18" charset="-128"/>
                <a:ea typeface="UD Digi Kyokasho NP-B" panose="02020700000000000000" pitchFamily="18" charset="-128"/>
              </a:endParaRPr>
            </a:p>
          </p:txBody>
        </p:sp>
      </p:grpSp>
    </p:spTree>
    <p:extLst>
      <p:ext uri="{BB962C8B-B14F-4D97-AF65-F5344CB8AC3E}">
        <p14:creationId xmlns:p14="http://schemas.microsoft.com/office/powerpoint/2010/main" val="287820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5430931"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Target detection algorithm ---- Fast RCNN</a:t>
            </a:r>
          </a:p>
        </p:txBody>
      </p:sp>
      <p:pic>
        <p:nvPicPr>
          <p:cNvPr id="1026" name="Picture 2">
            <a:extLst>
              <a:ext uri="{FF2B5EF4-FFF2-40B4-BE49-F238E27FC236}">
                <a16:creationId xmlns:a16="http://schemas.microsoft.com/office/drawing/2014/main" id="{903085A6-00A6-4F05-955F-C6C16B3E10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17" r="14383" b="5480"/>
          <a:stretch/>
        </p:blipFill>
        <p:spPr bwMode="auto">
          <a:xfrm>
            <a:off x="361153" y="1277471"/>
            <a:ext cx="2677883" cy="28844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096A59-1300-4ECA-82F6-AB332C2A56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11" t="4706" r="16372" b="7712"/>
          <a:stretch/>
        </p:blipFill>
        <p:spPr bwMode="auto">
          <a:xfrm>
            <a:off x="3133164" y="1378352"/>
            <a:ext cx="2717069" cy="2783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1A4F814-3E98-4F5A-8EF5-1F67EF2EC1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30" t="4706" r="16667" b="8235"/>
          <a:stretch/>
        </p:blipFill>
        <p:spPr bwMode="auto">
          <a:xfrm>
            <a:off x="6048577" y="1378351"/>
            <a:ext cx="2762644" cy="278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606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在这里插入图片描述">
            <a:extLst>
              <a:ext uri="{FF2B5EF4-FFF2-40B4-BE49-F238E27FC236}">
                <a16:creationId xmlns:a16="http://schemas.microsoft.com/office/drawing/2014/main" id="{486BC4E9-72C7-43D9-AED6-549C3E76C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676" y="991051"/>
            <a:ext cx="5225770" cy="3560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2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FFDF7DE-D4DB-452A-8E7D-21004C3F3A85}"/>
              </a:ext>
            </a:extLst>
          </p:cNvPr>
          <p:cNvPicPr>
            <a:picLocks noChangeAspect="1"/>
          </p:cNvPicPr>
          <p:nvPr/>
        </p:nvPicPr>
        <p:blipFill>
          <a:blip r:embed="rId2"/>
          <a:stretch>
            <a:fillRect/>
          </a:stretch>
        </p:blipFill>
        <p:spPr>
          <a:xfrm>
            <a:off x="0" y="141726"/>
            <a:ext cx="9144000" cy="4860048"/>
          </a:xfrm>
          <a:prstGeom prst="rect">
            <a:avLst/>
          </a:prstGeom>
        </p:spPr>
      </p:pic>
    </p:spTree>
    <p:extLst>
      <p:ext uri="{BB962C8B-B14F-4D97-AF65-F5344CB8AC3E}">
        <p14:creationId xmlns:p14="http://schemas.microsoft.com/office/powerpoint/2010/main" val="1341946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3" y="179129"/>
            <a:ext cx="4588808"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Why choose this topic</a:t>
            </a:r>
          </a:p>
        </p:txBody>
      </p:sp>
      <p:sp>
        <p:nvSpPr>
          <p:cNvPr id="4" name="文本框 3">
            <a:extLst>
              <a:ext uri="{FF2B5EF4-FFF2-40B4-BE49-F238E27FC236}">
                <a16:creationId xmlns:a16="http://schemas.microsoft.com/office/drawing/2014/main" id="{F7AE30FC-016B-4E6B-BDA7-0698BD5EBAB1}"/>
              </a:ext>
            </a:extLst>
          </p:cNvPr>
          <p:cNvSpPr txBox="1"/>
          <p:nvPr/>
        </p:nvSpPr>
        <p:spPr>
          <a:xfrm>
            <a:off x="235323" y="1264023"/>
            <a:ext cx="8222877" cy="923330"/>
          </a:xfrm>
          <a:prstGeom prst="rect">
            <a:avLst/>
          </a:prstGeom>
          <a:noFill/>
        </p:spPr>
        <p:txBody>
          <a:bodyPr wrap="square" rtlCol="0">
            <a:spAutoFit/>
          </a:bodyPr>
          <a:lstStyle/>
          <a:p>
            <a:r>
              <a:rPr lang="en-US" altLang="zh-CN" dirty="0"/>
              <a:t>When you search for license plate recognition on Baidu, almost all methods use traditional image processing technologies, such as color feature analysis, edge detection technology and so on.</a:t>
            </a:r>
            <a:endParaRPr lang="zh-CN" altLang="en-US" dirty="0"/>
          </a:p>
        </p:txBody>
      </p:sp>
      <p:pic>
        <p:nvPicPr>
          <p:cNvPr id="7" name="图片 6">
            <a:extLst>
              <a:ext uri="{FF2B5EF4-FFF2-40B4-BE49-F238E27FC236}">
                <a16:creationId xmlns:a16="http://schemas.microsoft.com/office/drawing/2014/main" id="{8EF6C410-EA27-40AB-B587-FB73BAB5435E}"/>
              </a:ext>
            </a:extLst>
          </p:cNvPr>
          <p:cNvPicPr>
            <a:picLocks noChangeAspect="1"/>
          </p:cNvPicPr>
          <p:nvPr/>
        </p:nvPicPr>
        <p:blipFill>
          <a:blip r:embed="rId2"/>
          <a:stretch>
            <a:fillRect/>
          </a:stretch>
        </p:blipFill>
        <p:spPr>
          <a:xfrm>
            <a:off x="5007348" y="2401831"/>
            <a:ext cx="3126972" cy="1920144"/>
          </a:xfrm>
          <a:prstGeom prst="rect">
            <a:avLst/>
          </a:prstGeom>
        </p:spPr>
      </p:pic>
      <p:sp>
        <p:nvSpPr>
          <p:cNvPr id="26" name="文本框 25">
            <a:extLst>
              <a:ext uri="{FF2B5EF4-FFF2-40B4-BE49-F238E27FC236}">
                <a16:creationId xmlns:a16="http://schemas.microsoft.com/office/drawing/2014/main" id="{68203DB0-6D54-4109-A315-C1648B2075BC}"/>
              </a:ext>
            </a:extLst>
          </p:cNvPr>
          <p:cNvSpPr txBox="1"/>
          <p:nvPr/>
        </p:nvSpPr>
        <p:spPr>
          <a:xfrm>
            <a:off x="235323" y="2401831"/>
            <a:ext cx="4572000" cy="1477328"/>
          </a:xfrm>
          <a:prstGeom prst="rect">
            <a:avLst/>
          </a:prstGeom>
          <a:noFill/>
        </p:spPr>
        <p:txBody>
          <a:bodyPr wrap="square">
            <a:spAutoFit/>
          </a:bodyPr>
          <a:lstStyle/>
          <a:p>
            <a:r>
              <a:rPr lang="en-US" altLang="zh-CN" dirty="0"/>
              <a:t>Moreover, there is almost no open-source license plate data on the network, resulting in almost all tutorials can not be used directly. Therefore, I hope to try some new methods through the open source data I can find.</a:t>
            </a:r>
            <a:endParaRPr lang="zh-CN" altLang="en-US" dirty="0"/>
          </a:p>
        </p:txBody>
      </p:sp>
      <p:sp>
        <p:nvSpPr>
          <p:cNvPr id="28" name="文本框 27">
            <a:extLst>
              <a:ext uri="{FF2B5EF4-FFF2-40B4-BE49-F238E27FC236}">
                <a16:creationId xmlns:a16="http://schemas.microsoft.com/office/drawing/2014/main" id="{C25DE66B-5014-471A-9C48-37813CA862A4}"/>
              </a:ext>
            </a:extLst>
          </p:cNvPr>
          <p:cNvSpPr txBox="1"/>
          <p:nvPr/>
        </p:nvSpPr>
        <p:spPr>
          <a:xfrm>
            <a:off x="5875213" y="4279267"/>
            <a:ext cx="1688756" cy="307777"/>
          </a:xfrm>
          <a:prstGeom prst="rect">
            <a:avLst/>
          </a:prstGeom>
          <a:noFill/>
        </p:spPr>
        <p:txBody>
          <a:bodyPr wrap="square">
            <a:spAutoFit/>
          </a:bodyPr>
          <a:lstStyle/>
          <a:p>
            <a:r>
              <a:rPr lang="zh-CN" altLang="en-US" sz="1400" dirty="0"/>
              <a:t>edge detection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3" y="179129"/>
            <a:ext cx="4588808"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Realization idea</a:t>
            </a:r>
          </a:p>
        </p:txBody>
      </p:sp>
      <p:sp>
        <p:nvSpPr>
          <p:cNvPr id="8" name="文本框 7">
            <a:extLst>
              <a:ext uri="{FF2B5EF4-FFF2-40B4-BE49-F238E27FC236}">
                <a16:creationId xmlns:a16="http://schemas.microsoft.com/office/drawing/2014/main" id="{569D660D-3D3E-43C4-BC19-99B9DDA12D02}"/>
              </a:ext>
            </a:extLst>
          </p:cNvPr>
          <p:cNvSpPr txBox="1"/>
          <p:nvPr/>
        </p:nvSpPr>
        <p:spPr>
          <a:xfrm>
            <a:off x="4044492" y="1745831"/>
            <a:ext cx="1937208" cy="369332"/>
          </a:xfrm>
          <a:prstGeom prst="rect">
            <a:avLst/>
          </a:prstGeom>
          <a:noFill/>
        </p:spPr>
        <p:txBody>
          <a:bodyPr wrap="square" rtlCol="0">
            <a:spAutoFit/>
          </a:bodyPr>
          <a:lstStyle/>
          <a:p>
            <a:r>
              <a:rPr lang="en-US" altLang="zh-CN" dirty="0"/>
              <a:t>Tilt correction</a:t>
            </a:r>
            <a:endParaRPr lang="zh-CN" altLang="en-US" dirty="0"/>
          </a:p>
        </p:txBody>
      </p:sp>
      <p:sp>
        <p:nvSpPr>
          <p:cNvPr id="9" name="矩形 8">
            <a:extLst>
              <a:ext uri="{FF2B5EF4-FFF2-40B4-BE49-F238E27FC236}">
                <a16:creationId xmlns:a16="http://schemas.microsoft.com/office/drawing/2014/main" id="{D17E5FC5-8229-4BDC-922C-B8FDE8351AF1}"/>
              </a:ext>
            </a:extLst>
          </p:cNvPr>
          <p:cNvSpPr/>
          <p:nvPr/>
        </p:nvSpPr>
        <p:spPr>
          <a:xfrm>
            <a:off x="1969024" y="1745831"/>
            <a:ext cx="1800018" cy="64102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License plate location</a:t>
            </a:r>
            <a:endParaRPr lang="zh-CN" altLang="en-US" dirty="0">
              <a:solidFill>
                <a:schemeClr val="tx1"/>
              </a:solidFill>
            </a:endParaRPr>
          </a:p>
        </p:txBody>
      </p:sp>
      <p:sp>
        <p:nvSpPr>
          <p:cNvPr id="10" name="矩形 9">
            <a:extLst>
              <a:ext uri="{FF2B5EF4-FFF2-40B4-BE49-F238E27FC236}">
                <a16:creationId xmlns:a16="http://schemas.microsoft.com/office/drawing/2014/main" id="{107AA9EA-ACFA-4A1F-91FF-8D60838F587F}"/>
              </a:ext>
            </a:extLst>
          </p:cNvPr>
          <p:cNvSpPr/>
          <p:nvPr/>
        </p:nvSpPr>
        <p:spPr>
          <a:xfrm>
            <a:off x="5910999" y="1745831"/>
            <a:ext cx="1310326" cy="64102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Character recognition</a:t>
            </a:r>
            <a:endParaRPr lang="zh-CN" altLang="en-US" dirty="0">
              <a:solidFill>
                <a:schemeClr val="tx1"/>
              </a:solidFill>
            </a:endParaRPr>
          </a:p>
        </p:txBody>
      </p:sp>
      <p:cxnSp>
        <p:nvCxnSpPr>
          <p:cNvPr id="11" name="直接箭头连接符 10">
            <a:extLst>
              <a:ext uri="{FF2B5EF4-FFF2-40B4-BE49-F238E27FC236}">
                <a16:creationId xmlns:a16="http://schemas.microsoft.com/office/drawing/2014/main" id="{B81AF55D-2954-4DA7-BC29-39CA7609E952}"/>
              </a:ext>
            </a:extLst>
          </p:cNvPr>
          <p:cNvCxnSpPr>
            <a:cxnSpLocks/>
          </p:cNvCxnSpPr>
          <p:nvPr/>
        </p:nvCxnSpPr>
        <p:spPr>
          <a:xfrm>
            <a:off x="3981045" y="2066343"/>
            <a:ext cx="16078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连接符: 曲线 2">
            <a:extLst>
              <a:ext uri="{FF2B5EF4-FFF2-40B4-BE49-F238E27FC236}">
                <a16:creationId xmlns:a16="http://schemas.microsoft.com/office/drawing/2014/main" id="{9C8691F3-98D2-409F-893F-1F351F7BF9C6}"/>
              </a:ext>
            </a:extLst>
          </p:cNvPr>
          <p:cNvCxnSpPr>
            <a:cxnSpLocks/>
          </p:cNvCxnSpPr>
          <p:nvPr/>
        </p:nvCxnSpPr>
        <p:spPr>
          <a:xfrm rot="5400000">
            <a:off x="1991846" y="2623858"/>
            <a:ext cx="890868" cy="7866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9102225-EC45-473D-8982-8F96968B70CC}"/>
              </a:ext>
            </a:extLst>
          </p:cNvPr>
          <p:cNvSpPr txBox="1"/>
          <p:nvPr/>
        </p:nvSpPr>
        <p:spPr>
          <a:xfrm>
            <a:off x="1183341" y="3535403"/>
            <a:ext cx="1721224" cy="369332"/>
          </a:xfrm>
          <a:prstGeom prst="rect">
            <a:avLst/>
          </a:prstGeom>
          <a:noFill/>
        </p:spPr>
        <p:txBody>
          <a:bodyPr wrap="square">
            <a:spAutoFit/>
          </a:bodyPr>
          <a:lstStyle/>
          <a:p>
            <a:r>
              <a:rPr lang="en-US" altLang="zh-CN" dirty="0"/>
              <a:t>Object detection?</a:t>
            </a:r>
            <a:endParaRPr lang="zh-CN" altLang="en-US" dirty="0"/>
          </a:p>
        </p:txBody>
      </p:sp>
      <p:cxnSp>
        <p:nvCxnSpPr>
          <p:cNvPr id="14" name="直接箭头连接符 13">
            <a:extLst>
              <a:ext uri="{FF2B5EF4-FFF2-40B4-BE49-F238E27FC236}">
                <a16:creationId xmlns:a16="http://schemas.microsoft.com/office/drawing/2014/main" id="{50BB8E5F-EAA6-49ED-B926-922718D571AA}"/>
              </a:ext>
            </a:extLst>
          </p:cNvPr>
          <p:cNvCxnSpPr>
            <a:cxnSpLocks/>
          </p:cNvCxnSpPr>
          <p:nvPr/>
        </p:nvCxnSpPr>
        <p:spPr>
          <a:xfrm>
            <a:off x="4719918" y="2642347"/>
            <a:ext cx="0" cy="820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A11DC59-0C6B-4D56-AB84-26BF2F79C297}"/>
              </a:ext>
            </a:extLst>
          </p:cNvPr>
          <p:cNvSpPr txBox="1"/>
          <p:nvPr/>
        </p:nvSpPr>
        <p:spPr>
          <a:xfrm>
            <a:off x="4004567" y="3546050"/>
            <a:ext cx="2017057" cy="923330"/>
          </a:xfrm>
          <a:prstGeom prst="rect">
            <a:avLst/>
          </a:prstGeom>
          <a:noFill/>
        </p:spPr>
        <p:txBody>
          <a:bodyPr wrap="square">
            <a:spAutoFit/>
          </a:bodyPr>
          <a:lstStyle/>
          <a:p>
            <a:r>
              <a:rPr lang="zh-CN" altLang="en-US" dirty="0"/>
              <a:t>Correct after finding four vertices</a:t>
            </a:r>
          </a:p>
        </p:txBody>
      </p:sp>
      <p:sp>
        <p:nvSpPr>
          <p:cNvPr id="27" name="文本框 26">
            <a:extLst>
              <a:ext uri="{FF2B5EF4-FFF2-40B4-BE49-F238E27FC236}">
                <a16:creationId xmlns:a16="http://schemas.microsoft.com/office/drawing/2014/main" id="{0D9C6E48-28E7-43FC-9E00-C00413589A1A}"/>
              </a:ext>
            </a:extLst>
          </p:cNvPr>
          <p:cNvSpPr txBox="1"/>
          <p:nvPr/>
        </p:nvSpPr>
        <p:spPr>
          <a:xfrm>
            <a:off x="6021624" y="3546050"/>
            <a:ext cx="2745858" cy="646331"/>
          </a:xfrm>
          <a:prstGeom prst="rect">
            <a:avLst/>
          </a:prstGeom>
          <a:noFill/>
        </p:spPr>
        <p:txBody>
          <a:bodyPr wrap="square">
            <a:spAutoFit/>
          </a:bodyPr>
          <a:lstStyle/>
          <a:p>
            <a:r>
              <a:rPr lang="zh-CN" altLang="en-US" dirty="0"/>
              <a:t>Single character recognition or recognition together</a:t>
            </a:r>
          </a:p>
        </p:txBody>
      </p:sp>
      <p:cxnSp>
        <p:nvCxnSpPr>
          <p:cNvPr id="29" name="连接符: 曲线 28">
            <a:extLst>
              <a:ext uri="{FF2B5EF4-FFF2-40B4-BE49-F238E27FC236}">
                <a16:creationId xmlns:a16="http://schemas.microsoft.com/office/drawing/2014/main" id="{03F7E433-3379-40D3-9F5F-6915806DA12F}"/>
              </a:ext>
            </a:extLst>
          </p:cNvPr>
          <p:cNvCxnSpPr>
            <a:cxnSpLocks/>
          </p:cNvCxnSpPr>
          <p:nvPr/>
        </p:nvCxnSpPr>
        <p:spPr>
          <a:xfrm rot="16200000" flipH="1">
            <a:off x="6575302" y="2643369"/>
            <a:ext cx="941603" cy="6969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119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5430931"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Target detection algorithm ---- Fast RCNN</a:t>
            </a:r>
          </a:p>
        </p:txBody>
      </p:sp>
      <p:pic>
        <p:nvPicPr>
          <p:cNvPr id="15" name="图片 14">
            <a:extLst>
              <a:ext uri="{FF2B5EF4-FFF2-40B4-BE49-F238E27FC236}">
                <a16:creationId xmlns:a16="http://schemas.microsoft.com/office/drawing/2014/main" id="{B4E0A80A-109C-4E01-8512-5798C2506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93" y="1194173"/>
            <a:ext cx="1866900" cy="1168400"/>
          </a:xfrm>
          <a:prstGeom prst="rect">
            <a:avLst/>
          </a:prstGeom>
        </p:spPr>
      </p:pic>
      <p:pic>
        <p:nvPicPr>
          <p:cNvPr id="16" name="图片 15">
            <a:extLst>
              <a:ext uri="{FF2B5EF4-FFF2-40B4-BE49-F238E27FC236}">
                <a16:creationId xmlns:a16="http://schemas.microsoft.com/office/drawing/2014/main" id="{EC2329D9-4334-4FDF-A142-3C96E1C764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943" y="2687955"/>
            <a:ext cx="1905000" cy="1233170"/>
          </a:xfrm>
          <a:prstGeom prst="rect">
            <a:avLst/>
          </a:prstGeom>
          <a:noFill/>
        </p:spPr>
      </p:pic>
      <p:pic>
        <p:nvPicPr>
          <p:cNvPr id="19" name="图片 18">
            <a:extLst>
              <a:ext uri="{FF2B5EF4-FFF2-40B4-BE49-F238E27FC236}">
                <a16:creationId xmlns:a16="http://schemas.microsoft.com/office/drawing/2014/main" id="{E234F07A-9FBE-4C00-8E7D-9CD650E6EB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9943" y="1194173"/>
            <a:ext cx="5145676" cy="2726952"/>
          </a:xfrm>
          <a:prstGeom prst="rect">
            <a:avLst/>
          </a:prstGeom>
          <a:noFill/>
        </p:spPr>
      </p:pic>
      <p:sp>
        <p:nvSpPr>
          <p:cNvPr id="20" name="文本框 19">
            <a:extLst>
              <a:ext uri="{FF2B5EF4-FFF2-40B4-BE49-F238E27FC236}">
                <a16:creationId xmlns:a16="http://schemas.microsoft.com/office/drawing/2014/main" id="{9447B2F5-1857-4E44-BCC5-6F6F84580BAF}"/>
              </a:ext>
            </a:extLst>
          </p:cNvPr>
          <p:cNvSpPr txBox="1"/>
          <p:nvPr/>
        </p:nvSpPr>
        <p:spPr>
          <a:xfrm>
            <a:off x="603199" y="4197505"/>
            <a:ext cx="7812420" cy="369332"/>
          </a:xfrm>
          <a:prstGeom prst="rect">
            <a:avLst/>
          </a:prstGeom>
          <a:noFill/>
        </p:spPr>
        <p:txBody>
          <a:bodyPr wrap="square">
            <a:spAutoFit/>
          </a:bodyPr>
          <a:lstStyle/>
          <a:p>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600*800</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sym typeface="Wingdings" panose="05000000000000000000" pitchFamily="2" charset="2"/>
              </a:rPr>
              <a:t>38 * 50 characteristic layer  RPN regional recommendation network</a:t>
            </a:r>
            <a:endParaRPr lang="zh-CN" altLang="en-US" dirty="0"/>
          </a:p>
        </p:txBody>
      </p:sp>
    </p:spTree>
    <p:extLst>
      <p:ext uri="{BB962C8B-B14F-4D97-AF65-F5344CB8AC3E}">
        <p14:creationId xmlns:p14="http://schemas.microsoft.com/office/powerpoint/2010/main" val="1623603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5430931"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Target detection algorithm ---- Fast RCNN</a:t>
            </a:r>
          </a:p>
        </p:txBody>
      </p:sp>
      <p:pic>
        <p:nvPicPr>
          <p:cNvPr id="15" name="图片 14">
            <a:extLst>
              <a:ext uri="{FF2B5EF4-FFF2-40B4-BE49-F238E27FC236}">
                <a16:creationId xmlns:a16="http://schemas.microsoft.com/office/drawing/2014/main" id="{B4E0A80A-109C-4E01-8512-5798C2506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93" y="1194173"/>
            <a:ext cx="1866900" cy="1168400"/>
          </a:xfrm>
          <a:prstGeom prst="rect">
            <a:avLst/>
          </a:prstGeom>
        </p:spPr>
      </p:pic>
      <p:pic>
        <p:nvPicPr>
          <p:cNvPr id="16" name="图片 15">
            <a:extLst>
              <a:ext uri="{FF2B5EF4-FFF2-40B4-BE49-F238E27FC236}">
                <a16:creationId xmlns:a16="http://schemas.microsoft.com/office/drawing/2014/main" id="{EC2329D9-4334-4FDF-A142-3C96E1C764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943" y="2687955"/>
            <a:ext cx="1905000" cy="1233170"/>
          </a:xfrm>
          <a:prstGeom prst="rect">
            <a:avLst/>
          </a:prstGeom>
          <a:noFill/>
        </p:spPr>
      </p:pic>
      <p:sp>
        <p:nvSpPr>
          <p:cNvPr id="20" name="文本框 19">
            <a:extLst>
              <a:ext uri="{FF2B5EF4-FFF2-40B4-BE49-F238E27FC236}">
                <a16:creationId xmlns:a16="http://schemas.microsoft.com/office/drawing/2014/main" id="{9447B2F5-1857-4E44-BCC5-6F6F84580BAF}"/>
              </a:ext>
            </a:extLst>
          </p:cNvPr>
          <p:cNvSpPr txBox="1"/>
          <p:nvPr/>
        </p:nvSpPr>
        <p:spPr>
          <a:xfrm>
            <a:off x="603199" y="4197505"/>
            <a:ext cx="7812420" cy="369332"/>
          </a:xfrm>
          <a:prstGeom prst="rect">
            <a:avLst/>
          </a:prstGeom>
          <a:noFill/>
        </p:spPr>
        <p:txBody>
          <a:bodyPr wrap="square">
            <a:spAutoFit/>
          </a:bodyPr>
          <a:lstStyle/>
          <a:p>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ROI pooling </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sym typeface="Wingdings" panose="05000000000000000000" pitchFamily="2" charset="2"/>
              </a:rPr>
              <a:t> Classification and regression</a:t>
            </a:r>
            <a:endParaRPr lang="zh-CN" altLang="en-US" dirty="0"/>
          </a:p>
        </p:txBody>
      </p:sp>
      <p:pic>
        <p:nvPicPr>
          <p:cNvPr id="8" name="图片 7">
            <a:extLst>
              <a:ext uri="{FF2B5EF4-FFF2-40B4-BE49-F238E27FC236}">
                <a16:creationId xmlns:a16="http://schemas.microsoft.com/office/drawing/2014/main" id="{85D9AC9A-36CD-43F3-9957-BD7592C74C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0293" y="1194173"/>
            <a:ext cx="4439932" cy="2726952"/>
          </a:xfrm>
          <a:prstGeom prst="rect">
            <a:avLst/>
          </a:prstGeom>
        </p:spPr>
      </p:pic>
    </p:spTree>
    <p:extLst>
      <p:ext uri="{BB962C8B-B14F-4D97-AF65-F5344CB8AC3E}">
        <p14:creationId xmlns:p14="http://schemas.microsoft.com/office/powerpoint/2010/main" val="2280848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6210861"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Target detection algorithm ---- Data preprocessing</a:t>
            </a:r>
          </a:p>
        </p:txBody>
      </p:sp>
      <p:sp>
        <p:nvSpPr>
          <p:cNvPr id="11" name="文本框 10">
            <a:extLst>
              <a:ext uri="{FF2B5EF4-FFF2-40B4-BE49-F238E27FC236}">
                <a16:creationId xmlns:a16="http://schemas.microsoft.com/office/drawing/2014/main" id="{543B16DE-7F34-4F9F-B472-E77C45C58818}"/>
              </a:ext>
            </a:extLst>
          </p:cNvPr>
          <p:cNvSpPr txBox="1"/>
          <p:nvPr/>
        </p:nvSpPr>
        <p:spPr>
          <a:xfrm>
            <a:off x="683882" y="1024903"/>
            <a:ext cx="6409442" cy="646331"/>
          </a:xfrm>
          <a:prstGeom prst="rect">
            <a:avLst/>
          </a:prstGeom>
          <a:noFill/>
        </p:spPr>
        <p:txBody>
          <a:bodyPr wrap="square">
            <a:spAutoFit/>
          </a:bodyPr>
          <a:lstStyle/>
          <a:p>
            <a:r>
              <a:rPr lang="zh-CN" altLang="en-US" dirty="0"/>
              <a:t>CCPD dataset of China University of science and technology</a:t>
            </a:r>
            <a:endParaRPr lang="en-US" altLang="zh-CN" dirty="0"/>
          </a:p>
          <a:p>
            <a:r>
              <a:rPr lang="en-US" altLang="zh-CN" dirty="0"/>
              <a:t>https://github.com/detectRecog/CCPD</a:t>
            </a:r>
            <a:endParaRPr lang="zh-CN" altLang="en-US" dirty="0"/>
          </a:p>
        </p:txBody>
      </p:sp>
      <p:pic>
        <p:nvPicPr>
          <p:cNvPr id="12" name="图片 11">
            <a:extLst>
              <a:ext uri="{FF2B5EF4-FFF2-40B4-BE49-F238E27FC236}">
                <a16:creationId xmlns:a16="http://schemas.microsoft.com/office/drawing/2014/main" id="{DB50D149-FD61-40B1-A4F5-1A530A9BC0B4}"/>
              </a:ext>
            </a:extLst>
          </p:cNvPr>
          <p:cNvPicPr>
            <a:picLocks noChangeAspect="1"/>
          </p:cNvPicPr>
          <p:nvPr/>
        </p:nvPicPr>
        <p:blipFill>
          <a:blip r:embed="rId2"/>
          <a:stretch>
            <a:fillRect/>
          </a:stretch>
        </p:blipFill>
        <p:spPr>
          <a:xfrm>
            <a:off x="747992" y="1779559"/>
            <a:ext cx="2512695" cy="1379220"/>
          </a:xfrm>
          <a:prstGeom prst="rect">
            <a:avLst/>
          </a:prstGeom>
        </p:spPr>
      </p:pic>
      <p:pic>
        <p:nvPicPr>
          <p:cNvPr id="13" name="图片 12">
            <a:extLst>
              <a:ext uri="{FF2B5EF4-FFF2-40B4-BE49-F238E27FC236}">
                <a16:creationId xmlns:a16="http://schemas.microsoft.com/office/drawing/2014/main" id="{12C96912-D01D-41EC-A96E-D6C072A7B09A}"/>
              </a:ext>
            </a:extLst>
          </p:cNvPr>
          <p:cNvPicPr>
            <a:picLocks noChangeAspect="1"/>
          </p:cNvPicPr>
          <p:nvPr/>
        </p:nvPicPr>
        <p:blipFill>
          <a:blip r:embed="rId3"/>
          <a:stretch>
            <a:fillRect/>
          </a:stretch>
        </p:blipFill>
        <p:spPr>
          <a:xfrm>
            <a:off x="3374259" y="1779559"/>
            <a:ext cx="5661411" cy="3184812"/>
          </a:xfrm>
          <a:prstGeom prst="rect">
            <a:avLst/>
          </a:prstGeom>
        </p:spPr>
      </p:pic>
      <p:sp>
        <p:nvSpPr>
          <p:cNvPr id="18" name="文本框 17">
            <a:extLst>
              <a:ext uri="{FF2B5EF4-FFF2-40B4-BE49-F238E27FC236}">
                <a16:creationId xmlns:a16="http://schemas.microsoft.com/office/drawing/2014/main" id="{701F6E43-D49F-4587-AA7C-3122578E0A93}"/>
              </a:ext>
            </a:extLst>
          </p:cNvPr>
          <p:cNvSpPr txBox="1"/>
          <p:nvPr/>
        </p:nvSpPr>
        <p:spPr>
          <a:xfrm>
            <a:off x="721069" y="3533821"/>
            <a:ext cx="2561664" cy="1169551"/>
          </a:xfrm>
          <a:prstGeom prst="rect">
            <a:avLst/>
          </a:prstGeom>
          <a:noFill/>
        </p:spPr>
        <p:txBody>
          <a:bodyPr wrap="square">
            <a:spAutoFit/>
          </a:bodyPr>
          <a:lstStyle/>
          <a:p>
            <a:r>
              <a:rPr lang="en-US" altLang="zh-CN" sz="1400" dirty="0"/>
              <a:t>·</a:t>
            </a:r>
            <a:r>
              <a:rPr lang="zh-CN" altLang="en-US" sz="1400" dirty="0"/>
              <a:t>The license plate location information is marked in the photo name</a:t>
            </a:r>
          </a:p>
          <a:p>
            <a:r>
              <a:rPr lang="en-US" altLang="zh-CN" sz="1400" dirty="0"/>
              <a:t>·</a:t>
            </a:r>
            <a:r>
              <a:rPr lang="zh-CN" altLang="en-US" sz="1400" dirty="0"/>
              <a:t>I chose CCPD_ Base's 10000 photos for training</a:t>
            </a:r>
          </a:p>
        </p:txBody>
      </p:sp>
    </p:spTree>
    <p:extLst>
      <p:ext uri="{BB962C8B-B14F-4D97-AF65-F5344CB8AC3E}">
        <p14:creationId xmlns:p14="http://schemas.microsoft.com/office/powerpoint/2010/main" val="2410080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6210861"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Target detection algorithm ---- Data preprocessing</a:t>
            </a:r>
          </a:p>
        </p:txBody>
      </p:sp>
      <p:sp>
        <p:nvSpPr>
          <p:cNvPr id="11" name="文本框 10">
            <a:extLst>
              <a:ext uri="{FF2B5EF4-FFF2-40B4-BE49-F238E27FC236}">
                <a16:creationId xmlns:a16="http://schemas.microsoft.com/office/drawing/2014/main" id="{543B16DE-7F34-4F9F-B472-E77C45C58818}"/>
              </a:ext>
            </a:extLst>
          </p:cNvPr>
          <p:cNvSpPr txBox="1"/>
          <p:nvPr/>
        </p:nvSpPr>
        <p:spPr>
          <a:xfrm>
            <a:off x="683882" y="1024903"/>
            <a:ext cx="6409442" cy="646331"/>
          </a:xfrm>
          <a:prstGeom prst="rect">
            <a:avLst/>
          </a:prstGeom>
          <a:noFill/>
        </p:spPr>
        <p:txBody>
          <a:bodyPr wrap="square">
            <a:spAutoFit/>
          </a:bodyPr>
          <a:lstStyle/>
          <a:p>
            <a:r>
              <a:rPr lang="en-US" altLang="zh-CN" dirty="0"/>
              <a:t>There is no annotation file in the CCPD dataset, so I wrote a code to parse the photo name and generate an XML annotation file</a:t>
            </a:r>
            <a:endParaRPr lang="zh-CN" altLang="en-US" dirty="0"/>
          </a:p>
        </p:txBody>
      </p:sp>
      <p:pic>
        <p:nvPicPr>
          <p:cNvPr id="7" name="图片 6">
            <a:extLst>
              <a:ext uri="{FF2B5EF4-FFF2-40B4-BE49-F238E27FC236}">
                <a16:creationId xmlns:a16="http://schemas.microsoft.com/office/drawing/2014/main" id="{B5D4DB6E-C320-4890-AE9D-C006BEDD287F}"/>
              </a:ext>
            </a:extLst>
          </p:cNvPr>
          <p:cNvPicPr>
            <a:picLocks noChangeAspect="1"/>
          </p:cNvPicPr>
          <p:nvPr/>
        </p:nvPicPr>
        <p:blipFill rotWithShape="1">
          <a:blip r:embed="rId2"/>
          <a:srcRect r="36547"/>
          <a:stretch/>
        </p:blipFill>
        <p:spPr>
          <a:xfrm>
            <a:off x="747992" y="1794154"/>
            <a:ext cx="3007337" cy="3060233"/>
          </a:xfrm>
          <a:prstGeom prst="rect">
            <a:avLst/>
          </a:prstGeom>
        </p:spPr>
      </p:pic>
      <p:pic>
        <p:nvPicPr>
          <p:cNvPr id="8" name="图片 7">
            <a:extLst>
              <a:ext uri="{FF2B5EF4-FFF2-40B4-BE49-F238E27FC236}">
                <a16:creationId xmlns:a16="http://schemas.microsoft.com/office/drawing/2014/main" id="{A9D67170-FB62-4C44-A431-89CFBA3D4E11}"/>
              </a:ext>
            </a:extLst>
          </p:cNvPr>
          <p:cNvPicPr>
            <a:picLocks noChangeAspect="1"/>
          </p:cNvPicPr>
          <p:nvPr/>
        </p:nvPicPr>
        <p:blipFill>
          <a:blip r:embed="rId3"/>
          <a:stretch>
            <a:fillRect/>
          </a:stretch>
        </p:blipFill>
        <p:spPr>
          <a:xfrm>
            <a:off x="3954388" y="2118911"/>
            <a:ext cx="4315252" cy="2706711"/>
          </a:xfrm>
          <a:prstGeom prst="rect">
            <a:avLst/>
          </a:prstGeom>
        </p:spPr>
      </p:pic>
    </p:spTree>
    <p:extLst>
      <p:ext uri="{BB962C8B-B14F-4D97-AF65-F5344CB8AC3E}">
        <p14:creationId xmlns:p14="http://schemas.microsoft.com/office/powerpoint/2010/main" val="754524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57DEEC68-1C71-40B0-A66C-BE6FDF869D24}"/>
              </a:ext>
            </a:extLst>
          </p:cNvPr>
          <p:cNvSpPr/>
          <p:nvPr/>
        </p:nvSpPr>
        <p:spPr>
          <a:xfrm>
            <a:off x="105629" y="63732"/>
            <a:ext cx="578253" cy="57825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25" name="文本框 24">
            <a:extLst>
              <a:ext uri="{FF2B5EF4-FFF2-40B4-BE49-F238E27FC236}">
                <a16:creationId xmlns:a16="http://schemas.microsoft.com/office/drawing/2014/main" id="{DAA2FC89-6C55-4144-A6B7-8DB1471BA938}"/>
              </a:ext>
            </a:extLst>
          </p:cNvPr>
          <p:cNvSpPr txBox="1"/>
          <p:nvPr/>
        </p:nvSpPr>
        <p:spPr>
          <a:xfrm>
            <a:off x="747992" y="179129"/>
            <a:ext cx="6210861" cy="369332"/>
          </a:xfrm>
          <a:prstGeom prst="rect">
            <a:avLst/>
          </a:prstGeom>
          <a:noFill/>
        </p:spPr>
        <p:txBody>
          <a:bodyPr wrap="square">
            <a:spAutoFit/>
          </a:bodyPr>
          <a:lstStyle/>
          <a:p>
            <a:pPr lvl="0" algn="l" fontAlgn="base">
              <a:spcBef>
                <a:spcPct val="0"/>
              </a:spcBef>
              <a:spcAft>
                <a:spcPct val="0"/>
              </a:spcAft>
              <a:defRPr/>
            </a:pPr>
            <a:r>
              <a:rPr lang="en-US" altLang="zh-CN" sz="1800" dirty="0">
                <a:solidFill>
                  <a:schemeClr val="bg1"/>
                </a:solidFill>
                <a:latin typeface="+mj-ea"/>
                <a:ea typeface="+mj-ea"/>
              </a:rPr>
              <a:t>Target detection algorithm ---- network structure</a:t>
            </a:r>
          </a:p>
        </p:txBody>
      </p:sp>
      <p:pic>
        <p:nvPicPr>
          <p:cNvPr id="9" name="图片 8" descr="在这里插入图片描述">
            <a:extLst>
              <a:ext uri="{FF2B5EF4-FFF2-40B4-BE49-F238E27FC236}">
                <a16:creationId xmlns:a16="http://schemas.microsoft.com/office/drawing/2014/main" id="{AB6CD126-FE6E-4657-B13E-D94570D22B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1346" y="847051"/>
            <a:ext cx="1222757" cy="1542465"/>
          </a:xfrm>
          <a:prstGeom prst="rect">
            <a:avLst/>
          </a:prstGeom>
          <a:noFill/>
          <a:ln>
            <a:noFill/>
          </a:ln>
        </p:spPr>
      </p:pic>
      <p:pic>
        <p:nvPicPr>
          <p:cNvPr id="10" name="图片 9" descr="在这里插入图片描述">
            <a:extLst>
              <a:ext uri="{FF2B5EF4-FFF2-40B4-BE49-F238E27FC236}">
                <a16:creationId xmlns:a16="http://schemas.microsoft.com/office/drawing/2014/main" id="{D14EC829-F1AD-4EB3-A4F2-049411AA9D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5396" y="2878213"/>
            <a:ext cx="1211180" cy="1719642"/>
          </a:xfrm>
          <a:prstGeom prst="rect">
            <a:avLst/>
          </a:prstGeom>
          <a:noFill/>
          <a:ln>
            <a:noFill/>
          </a:ln>
        </p:spPr>
      </p:pic>
      <p:pic>
        <p:nvPicPr>
          <p:cNvPr id="12" name="图片 11" descr="在这里插入图片描述">
            <a:extLst>
              <a:ext uri="{FF2B5EF4-FFF2-40B4-BE49-F238E27FC236}">
                <a16:creationId xmlns:a16="http://schemas.microsoft.com/office/drawing/2014/main" id="{BC23F634-88BA-4197-83EE-24E7FEAA1C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9497" y="847052"/>
            <a:ext cx="1270763" cy="3804004"/>
          </a:xfrm>
          <a:prstGeom prst="rect">
            <a:avLst/>
          </a:prstGeom>
          <a:noFill/>
          <a:ln>
            <a:noFill/>
          </a:ln>
        </p:spPr>
      </p:pic>
      <p:cxnSp>
        <p:nvCxnSpPr>
          <p:cNvPr id="3" name="直接箭头连接符 2">
            <a:extLst>
              <a:ext uri="{FF2B5EF4-FFF2-40B4-BE49-F238E27FC236}">
                <a16:creationId xmlns:a16="http://schemas.microsoft.com/office/drawing/2014/main" id="{5C8A1138-FE96-4A71-A54D-7141408E480E}"/>
              </a:ext>
            </a:extLst>
          </p:cNvPr>
          <p:cNvCxnSpPr>
            <a:cxnSpLocks/>
            <a:stCxn id="9" idx="1"/>
          </p:cNvCxnSpPr>
          <p:nvPr/>
        </p:nvCxnSpPr>
        <p:spPr>
          <a:xfrm flipH="1">
            <a:off x="1789490" y="1618284"/>
            <a:ext cx="561856" cy="42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B8F59B9-E0F7-4667-B5F7-C8441FAAF456}"/>
              </a:ext>
            </a:extLst>
          </p:cNvPr>
          <p:cNvCxnSpPr>
            <a:cxnSpLocks/>
            <a:stCxn id="10" idx="1"/>
          </p:cNvCxnSpPr>
          <p:nvPr/>
        </p:nvCxnSpPr>
        <p:spPr>
          <a:xfrm flipH="1" flipV="1">
            <a:off x="1789490" y="2259689"/>
            <a:ext cx="535906" cy="147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30115DA-72C2-48B1-AF0C-F64476FD1C8C}"/>
              </a:ext>
            </a:extLst>
          </p:cNvPr>
          <p:cNvSpPr txBox="1"/>
          <p:nvPr/>
        </p:nvSpPr>
        <p:spPr>
          <a:xfrm>
            <a:off x="529771" y="4733844"/>
            <a:ext cx="3081294" cy="276999"/>
          </a:xfrm>
          <a:prstGeom prst="rect">
            <a:avLst/>
          </a:prstGeom>
          <a:noFill/>
        </p:spPr>
        <p:txBody>
          <a:bodyPr wrap="square">
            <a:spAutoFit/>
          </a:bodyPr>
          <a:lstStyle/>
          <a:p>
            <a:r>
              <a:rPr lang="zh-CN" altLang="en-US" sz="1200" dirty="0"/>
              <a:t>Backbone feature extraction network (resnet50)</a:t>
            </a:r>
          </a:p>
        </p:txBody>
      </p:sp>
      <p:sp>
        <p:nvSpPr>
          <p:cNvPr id="23" name="文本框 22">
            <a:extLst>
              <a:ext uri="{FF2B5EF4-FFF2-40B4-BE49-F238E27FC236}">
                <a16:creationId xmlns:a16="http://schemas.microsoft.com/office/drawing/2014/main" id="{2EE05027-DFFF-408D-B609-32013ED90419}"/>
              </a:ext>
            </a:extLst>
          </p:cNvPr>
          <p:cNvSpPr txBox="1"/>
          <p:nvPr/>
        </p:nvSpPr>
        <p:spPr>
          <a:xfrm>
            <a:off x="4195189" y="861081"/>
            <a:ext cx="4020670" cy="307777"/>
          </a:xfrm>
          <a:prstGeom prst="rect">
            <a:avLst/>
          </a:prstGeom>
          <a:noFill/>
        </p:spPr>
        <p:txBody>
          <a:bodyPr wrap="square">
            <a:spAutoFit/>
          </a:bodyPr>
          <a:lstStyle/>
          <a:p>
            <a:r>
              <a:rPr lang="zh-CN" altLang="en-US" sz="1400" dirty="0"/>
              <a:t>RPN recommended network</a:t>
            </a:r>
          </a:p>
        </p:txBody>
      </p:sp>
      <p:pic>
        <p:nvPicPr>
          <p:cNvPr id="24" name="图片 23">
            <a:extLst>
              <a:ext uri="{FF2B5EF4-FFF2-40B4-BE49-F238E27FC236}">
                <a16:creationId xmlns:a16="http://schemas.microsoft.com/office/drawing/2014/main" id="{8D495BE3-DA66-40D0-BDA5-CE9244B52038}"/>
              </a:ext>
            </a:extLst>
          </p:cNvPr>
          <p:cNvPicPr>
            <a:picLocks noChangeAspect="1"/>
          </p:cNvPicPr>
          <p:nvPr/>
        </p:nvPicPr>
        <p:blipFill>
          <a:blip r:embed="rId5"/>
          <a:stretch>
            <a:fillRect/>
          </a:stretch>
        </p:blipFill>
        <p:spPr>
          <a:xfrm>
            <a:off x="4280556" y="1168858"/>
            <a:ext cx="4177664" cy="1542465"/>
          </a:xfrm>
          <a:prstGeom prst="rect">
            <a:avLst/>
          </a:prstGeom>
        </p:spPr>
      </p:pic>
      <p:sp>
        <p:nvSpPr>
          <p:cNvPr id="29" name="文本框 28">
            <a:extLst>
              <a:ext uri="{FF2B5EF4-FFF2-40B4-BE49-F238E27FC236}">
                <a16:creationId xmlns:a16="http://schemas.microsoft.com/office/drawing/2014/main" id="{5F4F8A8D-A268-4767-93BB-4EC8406917A8}"/>
              </a:ext>
            </a:extLst>
          </p:cNvPr>
          <p:cNvSpPr txBox="1"/>
          <p:nvPr/>
        </p:nvSpPr>
        <p:spPr>
          <a:xfrm>
            <a:off x="4195189" y="3368720"/>
            <a:ext cx="4572000" cy="307777"/>
          </a:xfrm>
          <a:prstGeom prst="rect">
            <a:avLst/>
          </a:prstGeom>
          <a:noFill/>
        </p:spPr>
        <p:txBody>
          <a:bodyPr wrap="square">
            <a:spAutoFit/>
          </a:bodyPr>
          <a:lstStyle/>
          <a:p>
            <a:r>
              <a:rPr lang="zh-CN" altLang="en-US" sz="1400" dirty="0"/>
              <a:t>Roipooling layer</a:t>
            </a:r>
          </a:p>
        </p:txBody>
      </p:sp>
      <p:pic>
        <p:nvPicPr>
          <p:cNvPr id="1026" name="Picture 2" descr="在这里插入图片描述">
            <a:extLst>
              <a:ext uri="{FF2B5EF4-FFF2-40B4-BE49-F238E27FC236}">
                <a16:creationId xmlns:a16="http://schemas.microsoft.com/office/drawing/2014/main" id="{E4E6A220-B641-4E32-9E3F-330EB86D70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0556" y="3738034"/>
            <a:ext cx="3414775" cy="101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065496"/>
      </p:ext>
    </p:extLst>
  </p:cSld>
  <p:clrMapOvr>
    <a:masterClrMapping/>
  </p:clrMapOvr>
</p:sld>
</file>

<file path=ppt/theme/theme1.xml><?xml version="1.0" encoding="utf-8"?>
<a:theme xmlns:a="http://schemas.openxmlformats.org/drawingml/2006/main" name="Office 主题​​">
  <a:themeElements>
    <a:clrScheme name="wps深蓝稳重系列">
      <a:dk1>
        <a:sysClr val="windowText" lastClr="000000"/>
      </a:dk1>
      <a:lt1>
        <a:sysClr val="window" lastClr="FFFFFF"/>
      </a:lt1>
      <a:dk2>
        <a:srgbClr val="EEF2F5"/>
      </a:dk2>
      <a:lt2>
        <a:srgbClr val="E7E6E6"/>
      </a:lt2>
      <a:accent1>
        <a:srgbClr val="29323F"/>
      </a:accent1>
      <a:accent2>
        <a:srgbClr val="29323F"/>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1022</Words>
  <Application>Microsoft Office PowerPoint</Application>
  <PresentationFormat>全屏显示(16:9)</PresentationFormat>
  <Paragraphs>105</Paragraphs>
  <Slides>28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Calibri Light</vt:lpstr>
      <vt:lpstr>华文细黑</vt:lpstr>
      <vt:lpstr>Arial</vt:lpstr>
      <vt:lpstr>Times New Roman</vt:lpstr>
      <vt:lpstr>Calibri</vt:lpstr>
      <vt:lpstr>UD Digi Kyokasho NP-B</vt:lpstr>
      <vt:lpstr>Impact</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曾 子涵</cp:lastModifiedBy>
  <cp:revision>93</cp:revision>
  <dcterms:created xsi:type="dcterms:W3CDTF">2020-01-28T04:26:00Z</dcterms:created>
  <dcterms:modified xsi:type="dcterms:W3CDTF">2021-12-30T07:43:10Z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KSOTemplateUUID">
    <vt:lpwstr>v1.0_mb_QITbOnVdmRQamTTg/Vbrsg==</vt:lpwstr>
  </property>
  <property fmtid="{D5CDD505-2E9C-101B-9397-08002B2CF9AE}" pid="4" name="ICV">
    <vt:lpwstr>6C1A5D017EEE4CA2AEA5D7C7DC3FDE71</vt:lpwstr>
  </property>
</Properties>
</file>